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7" r:id="rId2"/>
    <p:sldId id="304" r:id="rId3"/>
    <p:sldId id="589" r:id="rId4"/>
    <p:sldId id="514" r:id="rId5"/>
    <p:sldId id="516" r:id="rId6"/>
    <p:sldId id="513" r:id="rId7"/>
    <p:sldId id="590" r:id="rId8"/>
    <p:sldId id="509" r:id="rId9"/>
    <p:sldId id="569" r:id="rId10"/>
    <p:sldId id="512" r:id="rId11"/>
    <p:sldId id="515" r:id="rId12"/>
    <p:sldId id="521" r:id="rId13"/>
    <p:sldId id="518" r:id="rId14"/>
    <p:sldId id="520" r:id="rId15"/>
    <p:sldId id="519" r:id="rId16"/>
    <p:sldId id="527" r:id="rId17"/>
    <p:sldId id="526" r:id="rId18"/>
    <p:sldId id="525" r:id="rId19"/>
    <p:sldId id="524" r:id="rId20"/>
    <p:sldId id="523" r:id="rId21"/>
    <p:sldId id="531" r:id="rId22"/>
    <p:sldId id="530" r:id="rId23"/>
    <p:sldId id="529" r:id="rId24"/>
    <p:sldId id="534" r:id="rId25"/>
    <p:sldId id="533" r:id="rId26"/>
    <p:sldId id="532" r:id="rId27"/>
    <p:sldId id="528" r:id="rId28"/>
    <p:sldId id="535" r:id="rId29"/>
    <p:sldId id="522" r:id="rId30"/>
    <p:sldId id="539" r:id="rId31"/>
    <p:sldId id="536" r:id="rId32"/>
    <p:sldId id="538" r:id="rId33"/>
    <p:sldId id="544" r:id="rId34"/>
    <p:sldId id="537" r:id="rId35"/>
    <p:sldId id="570" r:id="rId36"/>
    <p:sldId id="545" r:id="rId37"/>
    <p:sldId id="571" r:id="rId38"/>
    <p:sldId id="572" r:id="rId39"/>
    <p:sldId id="540" r:id="rId40"/>
    <p:sldId id="564" r:id="rId41"/>
    <p:sldId id="581" r:id="rId42"/>
    <p:sldId id="580" r:id="rId43"/>
    <p:sldId id="582" r:id="rId44"/>
    <p:sldId id="583" r:id="rId45"/>
    <p:sldId id="584" r:id="rId46"/>
    <p:sldId id="585" r:id="rId47"/>
    <p:sldId id="557" r:id="rId48"/>
    <p:sldId id="573" r:id="rId49"/>
    <p:sldId id="556" r:id="rId50"/>
    <p:sldId id="574" r:id="rId51"/>
    <p:sldId id="576" r:id="rId52"/>
    <p:sldId id="577" r:id="rId53"/>
    <p:sldId id="578" r:id="rId54"/>
    <p:sldId id="551" r:id="rId55"/>
    <p:sldId id="554" r:id="rId56"/>
    <p:sldId id="555" r:id="rId57"/>
    <p:sldId id="579" r:id="rId58"/>
    <p:sldId id="587" r:id="rId59"/>
    <p:sldId id="586" r:id="rId60"/>
    <p:sldId id="588" r:id="rId61"/>
    <p:sldId id="295" r:id="rId62"/>
  </p:sldIdLst>
  <p:sldSz cx="9144000" cy="6858000" type="screen4x3"/>
  <p:notesSz cx="6858000" cy="9686925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918"/>
    <a:srgbClr val="FBD1A3"/>
    <a:srgbClr val="A0FECB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8" autoAdjust="0"/>
    <p:restoredTop sz="94660"/>
  </p:normalViewPr>
  <p:slideViewPr>
    <p:cSldViewPr>
      <p:cViewPr varScale="1">
        <p:scale>
          <a:sx n="67" d="100"/>
          <a:sy n="67" d="100"/>
        </p:scale>
        <p:origin x="13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2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0115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0115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EA9157D-9A06-43BF-8577-F03F3555609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3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8063" y="727075"/>
            <a:ext cx="4843462" cy="3632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600575"/>
            <a:ext cx="54864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0115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0115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74B1659-C561-4A6E-B705-54266D72A9A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4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4B1659-C561-4A6E-B705-54266D72A9A1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9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77570-67C8-4121-9839-6E5BCCC219D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A7D17-470D-4324-9C80-51B4A84BCA2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B5673-B129-46A4-B449-895938112C8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A7114-8218-4763-91C6-1820E3C1155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7B5A5-4F75-4546-9D62-D9D2A11699B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973CC-8766-432D-AC47-2B8365F5AA7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B3F7A-F8FA-4F76-BA86-0BFD1ACD235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42833-44B3-4587-9578-2C0D4DB9ACE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EB6B8-896F-40A9-B74D-3DF4D38C2A0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0660D-D61E-452A-A4C2-445BB0D2E48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5CD4E-5D29-4EFB-A2FB-73FF40CF311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308A35-F648-4E5A-9EB0-E5DEFF56E1E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tvs.com/blog/negocios/criptografia/#:~:text=A%20criptografia%20%C3%A9%20um%20conjunto,mensagens%20ou%20em%20pagamentos%20onlin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tvs.com/assinatura-eletronic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1053273" y="2433352"/>
            <a:ext cx="703750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i="1" dirty="0">
                <a:solidFill>
                  <a:srgbClr val="C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Auditoria e Segurança de Software </a:t>
            </a:r>
          </a:p>
          <a:p>
            <a:pPr algn="ctr"/>
            <a:endParaRPr lang="pt-BR" sz="3200" dirty="0"/>
          </a:p>
          <a:p>
            <a:pPr algn="ctr"/>
            <a:r>
              <a:rPr lang="pt-BR" dirty="0"/>
              <a:t>Profa. Adriana Bastos da Costa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4EFE72A-6F3D-4829-9494-E0CE023CF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8" y="178421"/>
            <a:ext cx="2138099" cy="52080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5E5204A-D123-4350-B467-B6F63F542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74" y="5229200"/>
            <a:ext cx="3705225" cy="1228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324BC09-39DB-47A7-8794-9EAD324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340288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569693" y="908720"/>
            <a:ext cx="3514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Segurança da Informação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87D541-43C6-77EE-81D9-3A0716B93E34}"/>
              </a:ext>
            </a:extLst>
          </p:cNvPr>
          <p:cNvSpPr txBox="1"/>
          <p:nvPr/>
        </p:nvSpPr>
        <p:spPr>
          <a:xfrm>
            <a:off x="176346" y="1535614"/>
            <a:ext cx="853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Existem 4 categorias associadas ao tempo de inatividade: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D6EAAB-5270-AA3F-E7A7-7CDEB3675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1" y="2041641"/>
            <a:ext cx="5888587" cy="4504465"/>
          </a:xfrm>
          <a:prstGeom prst="rect">
            <a:avLst/>
          </a:prstGeom>
        </p:spPr>
      </p:pic>
      <p:sp>
        <p:nvSpPr>
          <p:cNvPr id="6" name="Retângulo de cantos arredondados 17">
            <a:extLst>
              <a:ext uri="{FF2B5EF4-FFF2-40B4-BE49-F238E27FC236}">
                <a16:creationId xmlns:a16="http://schemas.microsoft.com/office/drawing/2014/main" id="{8AA507D0-DF62-6743-8376-0F57AC9DEF78}"/>
              </a:ext>
            </a:extLst>
          </p:cNvPr>
          <p:cNvSpPr/>
          <p:nvPr/>
        </p:nvSpPr>
        <p:spPr>
          <a:xfrm>
            <a:off x="6360590" y="2221505"/>
            <a:ext cx="2586271" cy="25500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Qualquer tempo inesperado de TI no ambiente de negócios de hoje tem o potencial de causar custos em curto e em longo prazo, com consequências de longo alcance</a:t>
            </a:r>
          </a:p>
          <a:p>
            <a:pPr algn="ctr"/>
            <a:endParaRPr lang="pt-BR" sz="1600" dirty="0"/>
          </a:p>
        </p:txBody>
      </p:sp>
      <p:sp>
        <p:nvSpPr>
          <p:cNvPr id="7" name="Seta para a direita 18">
            <a:extLst>
              <a:ext uri="{FF2B5EF4-FFF2-40B4-BE49-F238E27FC236}">
                <a16:creationId xmlns:a16="http://schemas.microsoft.com/office/drawing/2014/main" id="{18941CB7-8EFD-E163-C1F2-CE6ECCD62833}"/>
              </a:ext>
            </a:extLst>
          </p:cNvPr>
          <p:cNvSpPr/>
          <p:nvPr/>
        </p:nvSpPr>
        <p:spPr>
          <a:xfrm>
            <a:off x="5846272" y="3274355"/>
            <a:ext cx="38636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357366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569693" y="908720"/>
            <a:ext cx="3514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Segurança da Informação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C3C3CB-7AAA-5A8D-F14D-EE39A1650B0E}"/>
              </a:ext>
            </a:extLst>
          </p:cNvPr>
          <p:cNvSpPr txBox="1"/>
          <p:nvPr/>
        </p:nvSpPr>
        <p:spPr>
          <a:xfrm>
            <a:off x="106249" y="2108766"/>
            <a:ext cx="847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Segurança da Informação – é um termo amplo que abrange a proteção da informação contra mau uso acidental ou intencional por pessoas dentro ou fora da empresa</a:t>
            </a:r>
          </a:p>
        </p:txBody>
      </p:sp>
      <p:pic>
        <p:nvPicPr>
          <p:cNvPr id="4" name="Picture 2" descr="Resultado de imagem para segurança da informação">
            <a:extLst>
              <a:ext uri="{FF2B5EF4-FFF2-40B4-BE49-F238E27FC236}">
                <a16:creationId xmlns:a16="http://schemas.microsoft.com/office/drawing/2014/main" id="{0396A913-9485-B32F-F557-E4B45A99F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26" y="3387949"/>
            <a:ext cx="2558142" cy="16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9E8E210-61D9-8873-B5E3-D307A27C1E49}"/>
              </a:ext>
            </a:extLst>
          </p:cNvPr>
          <p:cNvSpPr txBox="1"/>
          <p:nvPr/>
        </p:nvSpPr>
        <p:spPr>
          <a:xfrm>
            <a:off x="787574" y="5661248"/>
            <a:ext cx="7328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A ISO 27000 define boas práticas relacionadas com a segurança da informação. </a:t>
            </a:r>
          </a:p>
        </p:txBody>
      </p:sp>
    </p:spTree>
    <p:extLst>
      <p:ext uri="{BB962C8B-B14F-4D97-AF65-F5344CB8AC3E}">
        <p14:creationId xmlns:p14="http://schemas.microsoft.com/office/powerpoint/2010/main" val="310639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569693" y="908720"/>
            <a:ext cx="3951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Alguns Conceitos Importantes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963A53C-F05F-4A1E-87AF-C7967B20888D}"/>
              </a:ext>
            </a:extLst>
          </p:cNvPr>
          <p:cNvSpPr/>
          <p:nvPr/>
        </p:nvSpPr>
        <p:spPr>
          <a:xfrm>
            <a:off x="0" y="1584994"/>
            <a:ext cx="9019563" cy="445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192024" algn="just">
              <a:lnSpc>
                <a:spcPct val="140000"/>
              </a:lnSpc>
              <a:spcBef>
                <a:spcPts val="3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pt-BR" sz="2200" b="1" dirty="0"/>
              <a:t>Ativo de Informação: </a:t>
            </a:r>
            <a:r>
              <a:rPr lang="pt-BR" sz="2200" dirty="0"/>
              <a:t>Qualquer elemento que tenha valor para uma organização.</a:t>
            </a:r>
          </a:p>
          <a:p>
            <a:pPr marL="274320" indent="-192024" algn="just">
              <a:lnSpc>
                <a:spcPct val="140000"/>
              </a:lnSpc>
              <a:spcBef>
                <a:spcPts val="3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pt-BR" sz="2200" b="1" dirty="0"/>
              <a:t>Valor do Ativo: </a:t>
            </a:r>
            <a:r>
              <a:rPr lang="pt-BR" sz="2200" dirty="0"/>
              <a:t>Quantificação de perda de determinado ativo quando esse tem sua </a:t>
            </a:r>
            <a:r>
              <a:rPr lang="pt-BR" sz="2200" dirty="0">
                <a:solidFill>
                  <a:schemeClr val="hlink"/>
                </a:solidFill>
              </a:rPr>
              <a:t>confidencialidade, integridade ou disponibilidade (Princípios Básicos da SI)</a:t>
            </a:r>
            <a:r>
              <a:rPr lang="pt-BR" sz="2200" dirty="0"/>
              <a:t> afetadas.</a:t>
            </a:r>
          </a:p>
          <a:p>
            <a:pPr marL="274320" indent="-192024" algn="just">
              <a:lnSpc>
                <a:spcPct val="140000"/>
              </a:lnSpc>
              <a:spcBef>
                <a:spcPts val="3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pt-BR" sz="2200" b="1" dirty="0"/>
              <a:t>Vulnerabilidade: </a:t>
            </a:r>
            <a:r>
              <a:rPr lang="pt-BR" sz="2200" dirty="0"/>
              <a:t>Falha no ambiente que ameace algum ativo.</a:t>
            </a:r>
          </a:p>
          <a:p>
            <a:pPr marL="274320" indent="-192024" algn="just">
              <a:lnSpc>
                <a:spcPct val="140000"/>
              </a:lnSpc>
              <a:spcBef>
                <a:spcPts val="3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pt-BR" sz="2200" b="1" dirty="0"/>
              <a:t>Ameaça: </a:t>
            </a:r>
            <a:r>
              <a:rPr lang="pt-BR" sz="2200" dirty="0"/>
              <a:t>Possibilidade de exploração de uma vulnerabilidade.</a:t>
            </a:r>
          </a:p>
          <a:p>
            <a:pPr marL="274320" indent="-192024" algn="just">
              <a:lnSpc>
                <a:spcPct val="140000"/>
              </a:lnSpc>
              <a:spcBef>
                <a:spcPts val="3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pt-BR" sz="2200" b="1" dirty="0"/>
              <a:t>Impacto: </a:t>
            </a:r>
            <a:r>
              <a:rPr lang="pt-BR" sz="2200" dirty="0"/>
              <a:t>Resultado da concretização de uma ameaça contra a vulnerabilidade de um ativo.</a:t>
            </a:r>
          </a:p>
        </p:txBody>
      </p:sp>
    </p:spTree>
    <p:extLst>
      <p:ext uri="{BB962C8B-B14F-4D97-AF65-F5344CB8AC3E}">
        <p14:creationId xmlns:p14="http://schemas.microsoft.com/office/powerpoint/2010/main" val="229075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335564" y="980728"/>
            <a:ext cx="28376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Ativos de Informação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37372F7-597F-BB69-9933-ECA3320FF975}"/>
              </a:ext>
            </a:extLst>
          </p:cNvPr>
          <p:cNvSpPr/>
          <p:nvPr/>
        </p:nvSpPr>
        <p:spPr>
          <a:xfrm>
            <a:off x="116681" y="2119342"/>
            <a:ext cx="8741537" cy="4190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2000" dirty="0"/>
              <a:t> A segurança da informação tem como propósito proteger as </a:t>
            </a:r>
            <a:r>
              <a:rPr lang="pt-BR" sz="2000" b="1" dirty="0"/>
              <a:t>INFORMAÇÕES</a:t>
            </a:r>
            <a:r>
              <a:rPr lang="pt-BR" sz="2000" dirty="0"/>
              <a:t>, sem importar onde estejam situadas.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endParaRPr lang="pt-BR" sz="2000" dirty="0"/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endParaRPr lang="pt-BR" sz="2000" dirty="0"/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endParaRPr lang="pt-BR" sz="2000" dirty="0"/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endParaRPr lang="pt-BR" sz="2000" dirty="0"/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2000" dirty="0"/>
              <a:t> Um sistema de segurança da informação tem por objetivo proteger e controlar os </a:t>
            </a:r>
            <a:r>
              <a:rPr lang="pt-BR" sz="2000" b="1" dirty="0"/>
              <a:t>ATIVOS DE INFORMAÇÃO</a:t>
            </a:r>
            <a:r>
              <a:rPr lang="pt-BR" sz="2000" dirty="0"/>
              <a:t>, garantindo os três princípios básicos da segurança da informação.</a:t>
            </a:r>
          </a:p>
        </p:txBody>
      </p:sp>
      <p:pic>
        <p:nvPicPr>
          <p:cNvPr id="7" name="Imagem 6" descr="Propaganda-1-Seguranca-da-Informacao.jpg">
            <a:extLst>
              <a:ext uri="{FF2B5EF4-FFF2-40B4-BE49-F238E27FC236}">
                <a16:creationId xmlns:a16="http://schemas.microsoft.com/office/drawing/2014/main" id="{DA25233C-694A-D1B4-75DA-F0127EF0D7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5610" y="2693002"/>
            <a:ext cx="1708558" cy="1141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C6BBFD8-F41B-AF62-934A-CD969ED16958}"/>
              </a:ext>
            </a:extLst>
          </p:cNvPr>
          <p:cNvSpPr txBox="1"/>
          <p:nvPr/>
        </p:nvSpPr>
        <p:spPr>
          <a:xfrm>
            <a:off x="703560" y="3895687"/>
            <a:ext cx="725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Quanto mais móvel for a informação, mais cuidados preciso ter!</a:t>
            </a:r>
          </a:p>
          <a:p>
            <a:pPr algn="ctr"/>
            <a:r>
              <a:rPr lang="pt-BR" b="1" dirty="0">
                <a:solidFill>
                  <a:srgbClr val="C00000"/>
                </a:solidFill>
              </a:rPr>
              <a:t>E já vimos que a necessidade de mobilidade é irreversível!</a:t>
            </a:r>
          </a:p>
        </p:txBody>
      </p:sp>
    </p:spTree>
    <p:extLst>
      <p:ext uri="{BB962C8B-B14F-4D97-AF65-F5344CB8AC3E}">
        <p14:creationId xmlns:p14="http://schemas.microsoft.com/office/powerpoint/2010/main" val="374287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569693" y="908720"/>
            <a:ext cx="33532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Classificação dos Ativos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92490C-A7B4-C9E8-FD0A-15B4C3F73E5B}"/>
              </a:ext>
            </a:extLst>
          </p:cNvPr>
          <p:cNvSpPr txBox="1"/>
          <p:nvPr/>
        </p:nvSpPr>
        <p:spPr>
          <a:xfrm>
            <a:off x="300733" y="1710538"/>
            <a:ext cx="853791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sz="2400" dirty="0"/>
              <a:t>Informação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sz="2400" dirty="0"/>
              <a:t>Equipamentos e Sistemas (software, hardware e organização)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sz="2400" dirty="0"/>
              <a:t>Pessoas</a:t>
            </a:r>
          </a:p>
          <a:p>
            <a:endParaRPr lang="pt-BR" sz="2400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Picture 2" descr="Resultado de imagem para classificação da informação">
            <a:extLst>
              <a:ext uri="{FF2B5EF4-FFF2-40B4-BE49-F238E27FC236}">
                <a16:creationId xmlns:a16="http://schemas.microsoft.com/office/drawing/2014/main" id="{18ECE6E1-289D-1024-A8F4-46E6F9E8E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9309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3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335564" y="865200"/>
            <a:ext cx="28376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Ativos de Informação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E3F78F-E2C6-CD06-FE34-9BD49AED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04" y="1649426"/>
            <a:ext cx="7879915" cy="386896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6D37B16-0919-80BB-F318-500A07DAF905}"/>
              </a:ext>
            </a:extLst>
          </p:cNvPr>
          <p:cNvSpPr txBox="1"/>
          <p:nvPr/>
        </p:nvSpPr>
        <p:spPr>
          <a:xfrm>
            <a:off x="4559001" y="5638078"/>
            <a:ext cx="221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Ativos de Informação</a:t>
            </a:r>
          </a:p>
        </p:txBody>
      </p:sp>
    </p:spTree>
    <p:extLst>
      <p:ext uri="{BB962C8B-B14F-4D97-AF65-F5344CB8AC3E}">
        <p14:creationId xmlns:p14="http://schemas.microsoft.com/office/powerpoint/2010/main" val="420129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335564" y="865200"/>
            <a:ext cx="28376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Ativos de Informação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E40541A-8186-64DD-62CB-AD223FE2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1" y="1743704"/>
            <a:ext cx="8798869" cy="449448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9CF207A-AC7B-39B8-2179-A4C21E23DE37}"/>
              </a:ext>
            </a:extLst>
          </p:cNvPr>
          <p:cNvSpPr txBox="1"/>
          <p:nvPr/>
        </p:nvSpPr>
        <p:spPr>
          <a:xfrm>
            <a:off x="6444208" y="621755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Sistemas</a:t>
            </a:r>
          </a:p>
        </p:txBody>
      </p:sp>
    </p:spTree>
    <p:extLst>
      <p:ext uri="{BB962C8B-B14F-4D97-AF65-F5344CB8AC3E}">
        <p14:creationId xmlns:p14="http://schemas.microsoft.com/office/powerpoint/2010/main" val="1264385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335564" y="865200"/>
            <a:ext cx="28376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Ativos de Informação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10F7A4-13C8-00AB-4C17-3A43B00E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1" y="1608209"/>
            <a:ext cx="7770019" cy="445763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1690643-B58D-C65E-B963-9DB8A43636C0}"/>
              </a:ext>
            </a:extLst>
          </p:cNvPr>
          <p:cNvSpPr txBox="1"/>
          <p:nvPr/>
        </p:nvSpPr>
        <p:spPr>
          <a:xfrm>
            <a:off x="4211383" y="6219310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Equipamentos e Infraestrutura em geral</a:t>
            </a:r>
          </a:p>
        </p:txBody>
      </p:sp>
    </p:spTree>
    <p:extLst>
      <p:ext uri="{BB962C8B-B14F-4D97-AF65-F5344CB8AC3E}">
        <p14:creationId xmlns:p14="http://schemas.microsoft.com/office/powerpoint/2010/main" val="330627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335564" y="865200"/>
            <a:ext cx="28376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Ativos de Informação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278499-4456-C97D-0647-12D978DB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71" y="2045399"/>
            <a:ext cx="8581259" cy="384274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4D19DC0-1141-B914-7223-7CC269CF66D6}"/>
              </a:ext>
            </a:extLst>
          </p:cNvPr>
          <p:cNvSpPr txBox="1"/>
          <p:nvPr/>
        </p:nvSpPr>
        <p:spPr>
          <a:xfrm>
            <a:off x="2958648" y="6130461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Pessoas: conscientização e atualização tecnológica</a:t>
            </a:r>
          </a:p>
        </p:txBody>
      </p:sp>
    </p:spTree>
    <p:extLst>
      <p:ext uri="{BB962C8B-B14F-4D97-AF65-F5344CB8AC3E}">
        <p14:creationId xmlns:p14="http://schemas.microsoft.com/office/powerpoint/2010/main" val="71122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335564" y="865200"/>
            <a:ext cx="34355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Segurança da Informação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DC1EA07-51D0-528D-F954-197E428BDE3C}"/>
              </a:ext>
            </a:extLst>
          </p:cNvPr>
          <p:cNvSpPr txBox="1">
            <a:spLocks noChangeArrowheads="1"/>
          </p:cNvSpPr>
          <p:nvPr/>
        </p:nvSpPr>
        <p:spPr>
          <a:xfrm>
            <a:off x="207119" y="1491878"/>
            <a:ext cx="8713788" cy="525658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65760" marR="0" lvl="0" indent="-256032" algn="just" defTabSz="914400" rtl="0" eaLnBrk="1" fontAlgn="auto" latinLnBrk="0" hangingPunct="1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None/>
              <a:tabLst/>
              <a:defRPr/>
            </a:pPr>
            <a:endParaRPr lang="pt-BR" sz="2000" dirty="0"/>
          </a:p>
          <a:p>
            <a:pPr marL="365760" marR="0" lvl="0" indent="-256032" algn="just" defTabSz="914400" rtl="0" eaLnBrk="1" fontAlgn="auto" latinLnBrk="0" hangingPunct="1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pt-BR" sz="2000" dirty="0"/>
              <a:t>Existem três</a:t>
            </a:r>
            <a:r>
              <a:rPr lang="pt-BR" sz="2000" dirty="0">
                <a:solidFill>
                  <a:srgbClr val="FF0000"/>
                </a:solidFill>
              </a:rPr>
              <a:t>*</a:t>
            </a:r>
            <a:r>
              <a:rPr lang="pt-BR" sz="2000" dirty="0"/>
              <a:t> princípios básicos da segurança da informação, são eles:</a:t>
            </a:r>
          </a:p>
          <a:p>
            <a:pPr marL="365760" marR="0" lvl="0" indent="-256032" algn="just" defTabSz="914400" rtl="0" eaLnBrk="1" fontAlgn="auto" latinLnBrk="0" hangingPunct="1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None/>
              <a:tabLst/>
              <a:defRPr/>
            </a:pPr>
            <a:endParaRPr lang="pt-BR" sz="2000" dirty="0"/>
          </a:p>
          <a:p>
            <a:pPr marL="365760" marR="0" lvl="0" indent="-256032" algn="just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pt-BR" sz="3200" b="1" dirty="0"/>
              <a:t>Disponibilidade</a:t>
            </a:r>
          </a:p>
          <a:p>
            <a:pPr marL="365760" marR="0" lvl="0" indent="-256032" algn="just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pt-BR" sz="3200" b="1" dirty="0"/>
              <a:t>Confidencialidade</a:t>
            </a:r>
          </a:p>
          <a:p>
            <a:pPr marL="365760" marR="0" lvl="0" indent="-256032" algn="just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pt-BR" sz="3200" b="1" dirty="0"/>
              <a:t>Integridade</a:t>
            </a:r>
          </a:p>
          <a:p>
            <a:pPr marL="365760" marR="0" lvl="0" indent="-256032" algn="just" defTabSz="914400" rtl="0" eaLnBrk="1" fontAlgn="auto" latinLnBrk="0" hangingPunct="1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None/>
              <a:tabLst/>
              <a:defRPr/>
            </a:pPr>
            <a:endParaRPr lang="pt-BR" sz="2000" dirty="0"/>
          </a:p>
          <a:p>
            <a:pPr marL="365760" marR="0" lvl="0" indent="-256032" algn="just" defTabSz="914400" rtl="0" eaLnBrk="1" fontAlgn="auto" latinLnBrk="0" hangingPunct="1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None/>
              <a:tabLst/>
              <a:defRPr/>
            </a:pPr>
            <a:endParaRPr lang="pt-BR" sz="2000" dirty="0"/>
          </a:p>
          <a:p>
            <a:pPr marL="365760" marR="0" lvl="0" indent="-256032" algn="just" defTabSz="914400" rtl="0" eaLnBrk="1" fontAlgn="auto" latinLnBrk="0" hangingPunct="1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None/>
              <a:tabLst/>
              <a:defRPr/>
            </a:pPr>
            <a:endParaRPr lang="pt-BR" sz="2000" dirty="0"/>
          </a:p>
          <a:p>
            <a:pPr marL="365760" marR="0" lvl="0" indent="-256032" algn="just" defTabSz="914400" rtl="0" eaLnBrk="1" fontAlgn="auto" latinLnBrk="0" hangingPunct="1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None/>
              <a:tabLst/>
              <a:defRPr/>
            </a:pPr>
            <a:r>
              <a:rPr lang="pt-BR" sz="2000" dirty="0">
                <a:solidFill>
                  <a:srgbClr val="FF0000"/>
                </a:solidFill>
              </a:rPr>
              <a:t>* Existem autores que destacam mais de três, são eles: Autenticidade, Não repúdio, Legalidade, Privacidade e Auditoria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A0AB3B-A826-78D8-D894-DFA292CE1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672077"/>
            <a:ext cx="2424982" cy="21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191122" y="899428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/>
              <a:t>Agenda da Aula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A4C3F00-C7A5-4892-BF80-C6AE8857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7B764E8-2092-A252-E1C3-8EE74ECC1F17}"/>
              </a:ext>
            </a:extLst>
          </p:cNvPr>
          <p:cNvSpPr txBox="1"/>
          <p:nvPr/>
        </p:nvSpPr>
        <p:spPr>
          <a:xfrm>
            <a:off x="431540" y="1623843"/>
            <a:ext cx="828092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Criptografia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Segurança física e ambiental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Segurança lógica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Implementar soluções para minimizar riscos relacionados com a segurança da informação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Riscos e a segurança da informação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Controles gerais e de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Autenticação e Controle de acesso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MPS.Br</a:t>
            </a:r>
            <a:endParaRPr lang="pt-BR" sz="2200" b="1" dirty="0"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7096598-B6AA-F234-D94C-8E96D76A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414" y="4706317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4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335564" y="865200"/>
            <a:ext cx="36359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Disponibilidade dos Dados </a:t>
            </a:r>
          </a:p>
        </p:txBody>
      </p:sp>
      <p:pic>
        <p:nvPicPr>
          <p:cNvPr id="2" name="Picture 4" descr="foradoar">
            <a:extLst>
              <a:ext uri="{FF2B5EF4-FFF2-40B4-BE49-F238E27FC236}">
                <a16:creationId xmlns:a16="http://schemas.microsoft.com/office/drawing/2014/main" id="{FA3AAA16-5A55-E9BC-C205-ECBD097B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451165"/>
            <a:ext cx="4320034" cy="412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C61FA4B9-D9EA-D722-77FF-B04A77EE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439829"/>
            <a:ext cx="8784976" cy="95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/>
              <a:t>A informação precisa estar disponível às pessoas autorizadas sempre que necessário.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4A7DF5-9C2B-2E54-E4E3-20A59975D094}"/>
              </a:ext>
            </a:extLst>
          </p:cNvPr>
          <p:cNvSpPr txBox="1"/>
          <p:nvPr/>
        </p:nvSpPr>
        <p:spPr>
          <a:xfrm>
            <a:off x="251520" y="2508002"/>
            <a:ext cx="43924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None/>
            </a:pPr>
            <a:r>
              <a:rPr lang="pt-BR" sz="2000" b="1" dirty="0"/>
              <a:t>QUEBRA DE DISPONIBILIDADE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endParaRPr lang="pt-BR" sz="2000" b="1" dirty="0"/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2000" dirty="0"/>
              <a:t> Sistemas fora do ar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2000" dirty="0"/>
              <a:t> Ataques de Negação de Serviço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2000" dirty="0"/>
              <a:t> Perdas de Documentos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2000" dirty="0"/>
              <a:t> Perda de Acesso à informação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25507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397885" y="847908"/>
            <a:ext cx="46746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Confidencialidade das Informações </a:t>
            </a:r>
          </a:p>
        </p:txBody>
      </p:sp>
      <p:pic>
        <p:nvPicPr>
          <p:cNvPr id="2" name="Picture 6" descr="confidential">
            <a:extLst>
              <a:ext uri="{FF2B5EF4-FFF2-40B4-BE49-F238E27FC236}">
                <a16:creationId xmlns:a16="http://schemas.microsoft.com/office/drawing/2014/main" id="{3F1229C9-6F52-0692-E7F0-E8D40531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423" y="3929908"/>
            <a:ext cx="2251000" cy="2777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3A5D2DEE-0761-5057-F20B-75E9ED6A7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296087"/>
            <a:ext cx="8713663" cy="326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pt-BR" sz="2000" dirty="0"/>
              <a:t>Somente pessoas explicitamente autorizadas podem ter acesso à informação.</a:t>
            </a:r>
            <a:endParaRPr lang="pt-BR" sz="2000" b="1" dirty="0"/>
          </a:p>
          <a:p>
            <a:pPr algn="ctr">
              <a:lnSpc>
                <a:spcPct val="1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pt-BR" sz="2000" b="1" dirty="0"/>
              <a:t>QUEBRA DE CONFIDENCIALIDADE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pt-BR" sz="2000" dirty="0"/>
              <a:t> Conversas no elevador, restaurantes, etc. sobre assuntos confidenciais de trabalho, disponibilizando assim a informação para todos à sua volta.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pt-BR" sz="2000" dirty="0"/>
              <a:t> Engenharia Social</a:t>
            </a:r>
          </a:p>
        </p:txBody>
      </p:sp>
    </p:spTree>
    <p:extLst>
      <p:ext uri="{BB962C8B-B14F-4D97-AF65-F5344CB8AC3E}">
        <p14:creationId xmlns:p14="http://schemas.microsoft.com/office/powerpoint/2010/main" val="263415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335564" y="865200"/>
            <a:ext cx="31053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Integridade dos Dados </a:t>
            </a:r>
          </a:p>
        </p:txBody>
      </p:sp>
      <p:pic>
        <p:nvPicPr>
          <p:cNvPr id="2" name="Picture 6" descr="integridaddedddd">
            <a:extLst>
              <a:ext uri="{FF2B5EF4-FFF2-40B4-BE49-F238E27FC236}">
                <a16:creationId xmlns:a16="http://schemas.microsoft.com/office/drawing/2014/main" id="{E962DAB0-0832-D0BF-13FD-371E7585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924944"/>
            <a:ext cx="4681711" cy="3864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5764ACDC-54CB-BA20-3B11-FDCFB33E2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84" y="1296087"/>
            <a:ext cx="8712968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pt-BR" sz="2000" dirty="0"/>
              <a:t>A informação acessada é completa, sem alterações ou distorções, e portanto, confiável. </a:t>
            </a:r>
            <a:r>
              <a:rPr lang="pt-BR" sz="2000" dirty="0">
                <a:solidFill>
                  <a:srgbClr val="C00000"/>
                </a:solidFill>
              </a:rPr>
              <a:t>É a informação correta!</a:t>
            </a:r>
          </a:p>
          <a:p>
            <a:pPr algn="ctr">
              <a:lnSpc>
                <a:spcPct val="1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pt-BR" sz="2000" b="1" dirty="0"/>
              <a:t>QUEBRA DE INTEGRIDADE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pt-BR" sz="2000" dirty="0"/>
              <a:t> Falsificação de documentos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pt-BR" sz="2000" dirty="0"/>
              <a:t> Alteração de registro no BD</a:t>
            </a:r>
            <a:endParaRPr lang="pt-BR" sz="2000" u="sng" dirty="0"/>
          </a:p>
        </p:txBody>
      </p:sp>
    </p:spTree>
    <p:extLst>
      <p:ext uri="{BB962C8B-B14F-4D97-AF65-F5344CB8AC3E}">
        <p14:creationId xmlns:p14="http://schemas.microsoft.com/office/powerpoint/2010/main" val="252885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156176" y="836606"/>
            <a:ext cx="2339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Vulnerabilidades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E5512B3-9A53-9EE1-302C-C59CC8E6DA1A}"/>
              </a:ext>
            </a:extLst>
          </p:cNvPr>
          <p:cNvSpPr txBox="1"/>
          <p:nvPr/>
        </p:nvSpPr>
        <p:spPr>
          <a:xfrm>
            <a:off x="234975" y="1577968"/>
            <a:ext cx="8784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São fraquezas inerentes aos ativos de informação que podem ser exploradas por ameaças ocasionando um incidente de segurança da informação. É possível que um ativo de informação possua uma vulnerabilidade que, de fato, nunca será efetivamente explorada por uma ameaça.</a:t>
            </a:r>
          </a:p>
        </p:txBody>
      </p:sp>
      <p:grpSp>
        <p:nvGrpSpPr>
          <p:cNvPr id="3" name="Grupo 13">
            <a:extLst>
              <a:ext uri="{FF2B5EF4-FFF2-40B4-BE49-F238E27FC236}">
                <a16:creationId xmlns:a16="http://schemas.microsoft.com/office/drawing/2014/main" id="{B962953F-9F8B-2FC3-629D-D2F5E39409C0}"/>
              </a:ext>
            </a:extLst>
          </p:cNvPr>
          <p:cNvGrpSpPr/>
          <p:nvPr/>
        </p:nvGrpSpPr>
        <p:grpSpPr>
          <a:xfrm>
            <a:off x="3289120" y="3062648"/>
            <a:ext cx="5182916" cy="3475548"/>
            <a:chOff x="3419872" y="2564904"/>
            <a:chExt cx="5650906" cy="4195628"/>
          </a:xfrm>
        </p:grpSpPr>
        <p:pic>
          <p:nvPicPr>
            <p:cNvPr id="4" name="Imagem 3" descr="sistema-imunologico.jpg">
              <a:extLst>
                <a:ext uri="{FF2B5EF4-FFF2-40B4-BE49-F238E27FC236}">
                  <a16:creationId xmlns:a16="http://schemas.microsoft.com/office/drawing/2014/main" id="{4C40155E-DBC9-C410-EE9F-43E12A9D6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1960" y="2564904"/>
              <a:ext cx="4716016" cy="353386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CAF8882-911B-85CE-0566-151A151BBDC2}"/>
                </a:ext>
              </a:extLst>
            </p:cNvPr>
            <p:cNvSpPr/>
            <p:nvPr/>
          </p:nvSpPr>
          <p:spPr>
            <a:xfrm>
              <a:off x="3419872" y="6237312"/>
              <a:ext cx="56509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800" b="1" dirty="0"/>
                <a:t>SISTEMA IMUNOLÓGICO FRACO</a:t>
              </a:r>
              <a:endParaRPr lang="pt-B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7323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859989" y="817793"/>
            <a:ext cx="13612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Ameaças</a:t>
            </a:r>
          </a:p>
        </p:txBody>
      </p:sp>
      <p:grpSp>
        <p:nvGrpSpPr>
          <p:cNvPr id="2" name="Grupo 10">
            <a:extLst>
              <a:ext uri="{FF2B5EF4-FFF2-40B4-BE49-F238E27FC236}">
                <a16:creationId xmlns:a16="http://schemas.microsoft.com/office/drawing/2014/main" id="{2511C67B-1ECA-2B8F-2A52-6EE364A476E6}"/>
              </a:ext>
            </a:extLst>
          </p:cNvPr>
          <p:cNvGrpSpPr/>
          <p:nvPr/>
        </p:nvGrpSpPr>
        <p:grpSpPr>
          <a:xfrm>
            <a:off x="4680073" y="3212976"/>
            <a:ext cx="4051151" cy="3427896"/>
            <a:chOff x="4353378" y="2564904"/>
            <a:chExt cx="4485797" cy="4032448"/>
          </a:xfrm>
        </p:grpSpPr>
        <p:pic>
          <p:nvPicPr>
            <p:cNvPr id="3" name="Imagem 2" descr="images.jpg">
              <a:extLst>
                <a:ext uri="{FF2B5EF4-FFF2-40B4-BE49-F238E27FC236}">
                  <a16:creationId xmlns:a16="http://schemas.microsoft.com/office/drawing/2014/main" id="{5F872FAC-354A-901F-3D62-647FBAD3D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3378" y="2564904"/>
              <a:ext cx="4485797" cy="336001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AA54539-95FE-6FDF-071F-5A4B3C169D32}"/>
                </a:ext>
              </a:extLst>
            </p:cNvPr>
            <p:cNvSpPr/>
            <p:nvPr/>
          </p:nvSpPr>
          <p:spPr>
            <a:xfrm>
              <a:off x="6084168" y="6074132"/>
              <a:ext cx="11929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800" b="1" dirty="0"/>
                <a:t>VÍRUS</a:t>
              </a:r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BCC2AD0E-C1B6-9B43-780A-7B5927D0936B}"/>
              </a:ext>
            </a:extLst>
          </p:cNvPr>
          <p:cNvSpPr/>
          <p:nvPr/>
        </p:nvSpPr>
        <p:spPr>
          <a:xfrm>
            <a:off x="251520" y="1581760"/>
            <a:ext cx="87849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São agentes externos ao ativo de informação que, exploram as vulnerabilidades para gerar a quebra de um ou mais dos três princípios básicos da segurança da informação (confidencialidade, integridade e disponibilidade), ou seja, um incidente de segurança da</a:t>
            </a:r>
          </a:p>
          <a:p>
            <a:pPr algn="just"/>
            <a:r>
              <a:rPr lang="pt-BR" sz="2000" dirty="0"/>
              <a:t>informação.</a:t>
            </a:r>
          </a:p>
        </p:txBody>
      </p:sp>
    </p:spTree>
    <p:extLst>
      <p:ext uri="{BB962C8B-B14F-4D97-AF65-F5344CB8AC3E}">
        <p14:creationId xmlns:p14="http://schemas.microsoft.com/office/powerpoint/2010/main" val="870968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754382" y="882818"/>
            <a:ext cx="1471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Incidentes</a:t>
            </a:r>
          </a:p>
        </p:txBody>
      </p:sp>
      <p:grpSp>
        <p:nvGrpSpPr>
          <p:cNvPr id="2" name="Grupo 8">
            <a:extLst>
              <a:ext uri="{FF2B5EF4-FFF2-40B4-BE49-F238E27FC236}">
                <a16:creationId xmlns:a16="http://schemas.microsoft.com/office/drawing/2014/main" id="{F2F2A32A-760E-BBB1-0305-DCEC3143A4EF}"/>
              </a:ext>
            </a:extLst>
          </p:cNvPr>
          <p:cNvGrpSpPr/>
          <p:nvPr/>
        </p:nvGrpSpPr>
        <p:grpSpPr>
          <a:xfrm>
            <a:off x="5868144" y="1630061"/>
            <a:ext cx="3024336" cy="4795695"/>
            <a:chOff x="5940153" y="2036845"/>
            <a:chExt cx="3024336" cy="4795695"/>
          </a:xfrm>
        </p:grpSpPr>
        <p:pic>
          <p:nvPicPr>
            <p:cNvPr id="3" name="Imagem 2" descr="images (1).jpg">
              <a:extLst>
                <a:ext uri="{FF2B5EF4-FFF2-40B4-BE49-F238E27FC236}">
                  <a16:creationId xmlns:a16="http://schemas.microsoft.com/office/drawing/2014/main" id="{32F58D79-538D-CB3F-A020-B5EE80EFD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0153" y="2036845"/>
              <a:ext cx="3024336" cy="42724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CFDC5A5-3EB4-45E4-016D-E0453B0905B6}"/>
                </a:ext>
              </a:extLst>
            </p:cNvPr>
            <p:cNvSpPr/>
            <p:nvPr/>
          </p:nvSpPr>
          <p:spPr>
            <a:xfrm>
              <a:off x="6470657" y="6309320"/>
              <a:ext cx="20617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800" b="1" dirty="0"/>
                <a:t>INCIDENTE</a:t>
              </a:r>
              <a:endParaRPr lang="pt-BR" sz="2800" dirty="0"/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B03285D7-BCD7-4F42-85A3-78063B3EC0D8}"/>
              </a:ext>
            </a:extLst>
          </p:cNvPr>
          <p:cNvSpPr/>
          <p:nvPr/>
        </p:nvSpPr>
        <p:spPr>
          <a:xfrm>
            <a:off x="251520" y="2063422"/>
            <a:ext cx="51125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 incidente de segurança da informação é a ocorrência de um evento que possa interromper os processos do negócio de um ou mais dos três princípios básicos de segurança da informação: </a:t>
            </a:r>
          </a:p>
          <a:p>
            <a:pPr algn="just"/>
            <a:endParaRPr lang="pt-BR" sz="2000" dirty="0"/>
          </a:p>
          <a:p>
            <a:pPr marL="457200" indent="-457200" algn="just">
              <a:buAutoNum type="arabicPeriod"/>
            </a:pPr>
            <a:r>
              <a:rPr lang="pt-BR" sz="2000" dirty="0"/>
              <a:t>Confidencialidade</a:t>
            </a:r>
          </a:p>
          <a:p>
            <a:pPr marL="457200" indent="-457200" algn="just">
              <a:buAutoNum type="arabicPeriod"/>
            </a:pPr>
            <a:r>
              <a:rPr lang="pt-BR" sz="2000" dirty="0"/>
              <a:t>Integridade</a:t>
            </a:r>
          </a:p>
          <a:p>
            <a:pPr marL="457200" indent="-457200" algn="just">
              <a:buAutoNum type="arabicPeriod"/>
            </a:pPr>
            <a:r>
              <a:rPr lang="pt-BR" sz="2000" dirty="0"/>
              <a:t>Disponibilidade).</a:t>
            </a:r>
          </a:p>
        </p:txBody>
      </p:sp>
    </p:spTree>
    <p:extLst>
      <p:ext uri="{BB962C8B-B14F-4D97-AF65-F5344CB8AC3E}">
        <p14:creationId xmlns:p14="http://schemas.microsoft.com/office/powerpoint/2010/main" val="202007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335564" y="865200"/>
            <a:ext cx="34355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Segurança da Informação</a:t>
            </a:r>
          </a:p>
        </p:txBody>
      </p:sp>
      <p:grpSp>
        <p:nvGrpSpPr>
          <p:cNvPr id="2" name="Grupo 11">
            <a:extLst>
              <a:ext uri="{FF2B5EF4-FFF2-40B4-BE49-F238E27FC236}">
                <a16:creationId xmlns:a16="http://schemas.microsoft.com/office/drawing/2014/main" id="{6C4D023E-B1DF-0AB7-BF4F-0C23D615A097}"/>
              </a:ext>
            </a:extLst>
          </p:cNvPr>
          <p:cNvGrpSpPr/>
          <p:nvPr/>
        </p:nvGrpSpPr>
        <p:grpSpPr>
          <a:xfrm>
            <a:off x="372880" y="1296087"/>
            <a:ext cx="8352928" cy="5314583"/>
            <a:chOff x="107504" y="260648"/>
            <a:chExt cx="8928992" cy="6636142"/>
          </a:xfrm>
        </p:grpSpPr>
        <p:sp>
          <p:nvSpPr>
            <p:cNvPr id="3" name="Mais 3">
              <a:extLst>
                <a:ext uri="{FF2B5EF4-FFF2-40B4-BE49-F238E27FC236}">
                  <a16:creationId xmlns:a16="http://schemas.microsoft.com/office/drawing/2014/main" id="{0CB0C9EB-7463-CCF2-44AF-09052C2700B8}"/>
                </a:ext>
              </a:extLst>
            </p:cNvPr>
            <p:cNvSpPr/>
            <p:nvPr/>
          </p:nvSpPr>
          <p:spPr>
            <a:xfrm>
              <a:off x="4089648" y="1340768"/>
              <a:ext cx="914400" cy="914400"/>
            </a:xfrm>
            <a:prstGeom prst="mathPlu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Igual 4">
              <a:extLst>
                <a:ext uri="{FF2B5EF4-FFF2-40B4-BE49-F238E27FC236}">
                  <a16:creationId xmlns:a16="http://schemas.microsoft.com/office/drawing/2014/main" id="{D1FE7523-47BD-C837-1D6D-2979CB870A73}"/>
                </a:ext>
              </a:extLst>
            </p:cNvPr>
            <p:cNvSpPr/>
            <p:nvPr/>
          </p:nvSpPr>
          <p:spPr>
            <a:xfrm>
              <a:off x="4076992" y="3121519"/>
              <a:ext cx="914400" cy="914400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6" name="Imagem 5" descr="images (1).jpg">
              <a:extLst>
                <a:ext uri="{FF2B5EF4-FFF2-40B4-BE49-F238E27FC236}">
                  <a16:creationId xmlns:a16="http://schemas.microsoft.com/office/drawing/2014/main" id="{D99E5D6D-2037-22B5-9F8A-1F09F8347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2985" y="4109634"/>
              <a:ext cx="1972930" cy="27871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72A61F-37F1-8668-3294-8509D6CDE458}"/>
                </a:ext>
              </a:extLst>
            </p:cNvPr>
            <p:cNvSpPr/>
            <p:nvPr/>
          </p:nvSpPr>
          <p:spPr>
            <a:xfrm>
              <a:off x="5659647" y="6289749"/>
              <a:ext cx="1970931" cy="5764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b="1" dirty="0"/>
                <a:t>INCIDENTE</a:t>
              </a:r>
            </a:p>
          </p:txBody>
        </p:sp>
        <p:pic>
          <p:nvPicPr>
            <p:cNvPr id="8" name="Imagem 7" descr="images.jpg">
              <a:extLst>
                <a:ext uri="{FF2B5EF4-FFF2-40B4-BE49-F238E27FC236}">
                  <a16:creationId xmlns:a16="http://schemas.microsoft.com/office/drawing/2014/main" id="{6A4CE8AC-2175-E5D7-94CE-BD5070CC3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2040" y="260648"/>
              <a:ext cx="4104456" cy="30743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9AD1E0D-0E95-8D2B-8F80-FF10338306D6}"/>
                </a:ext>
              </a:extLst>
            </p:cNvPr>
            <p:cNvSpPr/>
            <p:nvPr/>
          </p:nvSpPr>
          <p:spPr>
            <a:xfrm>
              <a:off x="6444208" y="3429000"/>
              <a:ext cx="1643641" cy="5764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b="1" dirty="0"/>
                <a:t>AMEAÇA</a:t>
              </a:r>
              <a:endParaRPr lang="pt-BR" sz="2400" dirty="0"/>
            </a:p>
          </p:txBody>
        </p:sp>
        <p:pic>
          <p:nvPicPr>
            <p:cNvPr id="10" name="Imagem 9" descr="sistema-imunologico.jpg">
              <a:extLst>
                <a:ext uri="{FF2B5EF4-FFF2-40B4-BE49-F238E27FC236}">
                  <a16:creationId xmlns:a16="http://schemas.microsoft.com/office/drawing/2014/main" id="{7F2315C1-7AF9-4C2E-C9A1-2EC5F4D01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04" y="260648"/>
              <a:ext cx="4104456" cy="307560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A2D0E7C1-3723-2EDA-D61A-C3EA460A710E}"/>
                </a:ext>
              </a:extLst>
            </p:cNvPr>
            <p:cNvSpPr/>
            <p:nvPr/>
          </p:nvSpPr>
          <p:spPr>
            <a:xfrm>
              <a:off x="318835" y="3429000"/>
              <a:ext cx="3343488" cy="5764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b="1" dirty="0"/>
                <a:t>VULNERABILIDADE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2831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228184" y="840262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Análise de Risco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D1CF053-1EFA-C86C-E3B4-3A7963F97DD1}"/>
              </a:ext>
            </a:extLst>
          </p:cNvPr>
          <p:cNvSpPr/>
          <p:nvPr/>
        </p:nvSpPr>
        <p:spPr>
          <a:xfrm>
            <a:off x="215294" y="1453276"/>
            <a:ext cx="8784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Probabilidade é a chance que um incidente de segurança da informação tem de acontecer, considerando o grau das vulnerabilidades presentes nos ativos de informação e o grau das ameaças que possam explorar essas vulnerabilidades. </a:t>
            </a:r>
          </a:p>
        </p:txBody>
      </p:sp>
      <p:pic>
        <p:nvPicPr>
          <p:cNvPr id="3" name="Imagem 2" descr="probabilidade.jpg">
            <a:extLst>
              <a:ext uri="{FF2B5EF4-FFF2-40B4-BE49-F238E27FC236}">
                <a16:creationId xmlns:a16="http://schemas.microsoft.com/office/drawing/2014/main" id="{49C7E826-A558-B428-4B21-14BAFBA0EC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573016"/>
            <a:ext cx="2133600" cy="214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 descr="probabilidade-pao-cair-com-lado-citacao.jpg">
            <a:extLst>
              <a:ext uri="{FF2B5EF4-FFF2-40B4-BE49-F238E27FC236}">
                <a16:creationId xmlns:a16="http://schemas.microsoft.com/office/drawing/2014/main" id="{4470D93D-8673-168C-819B-3C5A03EF458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3140968"/>
            <a:ext cx="4572000" cy="3333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893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228184" y="840262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Análise de Risco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D1CF053-1EFA-C86C-E3B4-3A7963F97DD1}"/>
              </a:ext>
            </a:extLst>
          </p:cNvPr>
          <p:cNvSpPr/>
          <p:nvPr/>
        </p:nvSpPr>
        <p:spPr>
          <a:xfrm>
            <a:off x="215294" y="1453276"/>
            <a:ext cx="8784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b="1" dirty="0"/>
              <a:t>Probabilidade</a:t>
            </a:r>
            <a:r>
              <a:rPr lang="pt-BR" sz="2000" dirty="0"/>
              <a:t> é a chance que um incidente de segurança da informação tem de acontecer, considerando o grau das vulnerabilidades presentes nos ativos de informação e o grau das ameaças que possam explorar essas vulnerabilidades. </a:t>
            </a:r>
          </a:p>
        </p:txBody>
      </p:sp>
      <p:pic>
        <p:nvPicPr>
          <p:cNvPr id="3" name="Imagem 2" descr="probabilidade.jpg">
            <a:extLst>
              <a:ext uri="{FF2B5EF4-FFF2-40B4-BE49-F238E27FC236}">
                <a16:creationId xmlns:a16="http://schemas.microsoft.com/office/drawing/2014/main" id="{49C7E826-A558-B428-4B21-14BAFBA0EC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573016"/>
            <a:ext cx="2133600" cy="214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 descr="probabilidade-pao-cair-com-lado-citacao.jpg">
            <a:extLst>
              <a:ext uri="{FF2B5EF4-FFF2-40B4-BE49-F238E27FC236}">
                <a16:creationId xmlns:a16="http://schemas.microsoft.com/office/drawing/2014/main" id="{4470D93D-8673-168C-819B-3C5A03EF458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3140968"/>
            <a:ext cx="4572000" cy="3333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9013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400597" y="820949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Análise de Risco</a:t>
            </a:r>
          </a:p>
        </p:txBody>
      </p:sp>
      <p:pic>
        <p:nvPicPr>
          <p:cNvPr id="4" name="Imagem 3" descr="impacto.jpg">
            <a:extLst>
              <a:ext uri="{FF2B5EF4-FFF2-40B4-BE49-F238E27FC236}">
                <a16:creationId xmlns:a16="http://schemas.microsoft.com/office/drawing/2014/main" id="{ADE96E79-1DCE-7C1D-CFCB-C4554FF1EA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6176" y="4479284"/>
            <a:ext cx="2915816" cy="2334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C0F0D0E-87D3-C092-1C85-78F9A8EF810C}"/>
              </a:ext>
            </a:extLst>
          </p:cNvPr>
          <p:cNvSpPr/>
          <p:nvPr/>
        </p:nvSpPr>
        <p:spPr>
          <a:xfrm>
            <a:off x="354460" y="1484784"/>
            <a:ext cx="83323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000" dirty="0"/>
          </a:p>
          <a:p>
            <a:pPr algn="just"/>
            <a:r>
              <a:rPr lang="pt-BR" sz="2000" dirty="0"/>
              <a:t>O </a:t>
            </a:r>
            <a:r>
              <a:rPr lang="pt-BR" sz="2000" b="1" dirty="0"/>
              <a:t>impacto</a:t>
            </a:r>
            <a:r>
              <a:rPr lang="pt-BR" sz="2000" dirty="0"/>
              <a:t> se denomina pelos danos/prejuízos causados por um incidente de segurança da informação ocorrido no negócio organização.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Quanto maior for a relevância do ativo para a organização, maior será o impacto de um incidente de segurança da informação caso ele venha acontecer.</a:t>
            </a:r>
          </a:p>
          <a:p>
            <a:pPr algn="just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57103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191122" y="899428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/>
              <a:t>Recadinhos!!!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A4C3F00-C7A5-4892-BF80-C6AE8857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7B764E8-2092-A252-E1C3-8EE74ECC1F17}"/>
              </a:ext>
            </a:extLst>
          </p:cNvPr>
          <p:cNvSpPr txBox="1"/>
          <p:nvPr/>
        </p:nvSpPr>
        <p:spPr>
          <a:xfrm>
            <a:off x="431540" y="2216450"/>
            <a:ext cx="82809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+mn-lt"/>
              </a:rPr>
              <a:t>Semana que vem, dia 30/09, será nossa avaliação!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+mn-lt"/>
              </a:rPr>
              <a:t>Presencial, aqui na instituição.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7A373D-17CF-4620-BDA1-D403A307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9" y="3628024"/>
            <a:ext cx="2971800" cy="2971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86B6EA-C9E3-49CB-9FFD-CA620C1427E7}"/>
              </a:ext>
            </a:extLst>
          </p:cNvPr>
          <p:cNvSpPr txBox="1"/>
          <p:nvPr/>
        </p:nvSpPr>
        <p:spPr>
          <a:xfrm>
            <a:off x="4547697" y="4041985"/>
            <a:ext cx="39133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+mn-lt"/>
              </a:rPr>
              <a:t>Avaliação – 3,0 pontos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+mn-lt"/>
              </a:rPr>
              <a:t>Pesquisa – 2,0 pontos</a:t>
            </a:r>
          </a:p>
        </p:txBody>
      </p:sp>
    </p:spTree>
    <p:extLst>
      <p:ext uri="{BB962C8B-B14F-4D97-AF65-F5344CB8AC3E}">
        <p14:creationId xmlns:p14="http://schemas.microsoft.com/office/powerpoint/2010/main" val="2802134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6400597" y="820949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Análise de Risco</a:t>
            </a:r>
          </a:p>
        </p:txBody>
      </p:sp>
      <p:sp>
        <p:nvSpPr>
          <p:cNvPr id="3" name="Rectângulo 1">
            <a:extLst>
              <a:ext uri="{FF2B5EF4-FFF2-40B4-BE49-F238E27FC236}">
                <a16:creationId xmlns:a16="http://schemas.microsoft.com/office/drawing/2014/main" id="{608B0D54-C0D2-CFC5-F994-CA9547C31F9A}"/>
              </a:ext>
            </a:extLst>
          </p:cNvPr>
          <p:cNvSpPr/>
          <p:nvPr/>
        </p:nvSpPr>
        <p:spPr>
          <a:xfrm>
            <a:off x="107504" y="1772816"/>
            <a:ext cx="8928992" cy="344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200" b="1" u="sng" dirty="0"/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pt-BR" sz="2200" b="1" u="sng" dirty="0"/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pt-BR" sz="2200" b="1" u="sng" dirty="0"/>
              <a:t>Calculo do Impacto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pt-BR" sz="2200" dirty="0"/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pt-BR" sz="2200" b="1" dirty="0"/>
              <a:t>Impacto = (</a:t>
            </a:r>
            <a:r>
              <a:rPr lang="pt-BR" sz="2200" u="sng" dirty="0"/>
              <a:t>Relevância do Processo + Relevância do Ativo</a:t>
            </a:r>
            <a:r>
              <a:rPr lang="pt-BR" sz="2200" b="1" dirty="0"/>
              <a:t>)</a:t>
            </a:r>
            <a:endParaRPr lang="pt-BR" sz="2200" dirty="0"/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pt-BR" sz="2200" dirty="0"/>
              <a:t>              2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r>
              <a:rPr lang="pt-BR" sz="2200" b="1" dirty="0"/>
              <a:t>Relevância do Processo:</a:t>
            </a:r>
            <a:r>
              <a:rPr lang="pt-BR" sz="2200" dirty="0"/>
              <a:t> Importância do processo ao negócio.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r>
              <a:rPr lang="pt-BR" sz="2200" b="1" dirty="0"/>
              <a:t>Relevância do Ativo:</a:t>
            </a:r>
            <a:r>
              <a:rPr lang="pt-BR" sz="2200" dirty="0"/>
              <a:t> Importância do ativo no processo de negócio.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40CADA2-86A2-987D-8B08-BE46A86C20DF}"/>
              </a:ext>
            </a:extLst>
          </p:cNvPr>
          <p:cNvSpPr/>
          <p:nvPr/>
        </p:nvSpPr>
        <p:spPr>
          <a:xfrm>
            <a:off x="1619672" y="5588783"/>
            <a:ext cx="6264696" cy="781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Analise do Impacto para o Negócio</a:t>
            </a:r>
          </a:p>
        </p:txBody>
      </p:sp>
    </p:spTree>
    <p:extLst>
      <p:ext uri="{BB962C8B-B14F-4D97-AF65-F5344CB8AC3E}">
        <p14:creationId xmlns:p14="http://schemas.microsoft.com/office/powerpoint/2010/main" val="1945222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6400597" y="820949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Análise de Risco</a:t>
            </a:r>
          </a:p>
        </p:txBody>
      </p:sp>
      <p:sp>
        <p:nvSpPr>
          <p:cNvPr id="3" name="Rectângulo 1">
            <a:extLst>
              <a:ext uri="{FF2B5EF4-FFF2-40B4-BE49-F238E27FC236}">
                <a16:creationId xmlns:a16="http://schemas.microsoft.com/office/drawing/2014/main" id="{C3132E39-3918-5ADE-9E66-D0CD99DC7D1E}"/>
              </a:ext>
            </a:extLst>
          </p:cNvPr>
          <p:cNvSpPr/>
          <p:nvPr/>
        </p:nvSpPr>
        <p:spPr>
          <a:xfrm>
            <a:off x="251520" y="1956897"/>
            <a:ext cx="878497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2200" dirty="0"/>
              <a:t>Calcula a probabilidade das ameaças se concretizarem e o impacto que elas causarão ao negócio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pt-BR" sz="2200" dirty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2200" dirty="0"/>
              <a:t>Possibilita identificar o grau de proteção que os ativos de informação precisam</a:t>
            </a:r>
          </a:p>
        </p:txBody>
      </p:sp>
    </p:spTree>
    <p:extLst>
      <p:ext uri="{BB962C8B-B14F-4D97-AF65-F5344CB8AC3E}">
        <p14:creationId xmlns:p14="http://schemas.microsoft.com/office/powerpoint/2010/main" val="307663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6400597" y="820949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Análise de Risco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F4FC341-4B7B-272D-1C83-3C8F3461D74D}"/>
              </a:ext>
            </a:extLst>
          </p:cNvPr>
          <p:cNvSpPr/>
          <p:nvPr/>
        </p:nvSpPr>
        <p:spPr>
          <a:xfrm>
            <a:off x="349248" y="4079361"/>
            <a:ext cx="850741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D49AD7-0257-2E9A-4F57-AC203C2E0293}"/>
              </a:ext>
            </a:extLst>
          </p:cNvPr>
          <p:cNvSpPr/>
          <p:nvPr/>
        </p:nvSpPr>
        <p:spPr>
          <a:xfrm>
            <a:off x="349248" y="5375505"/>
            <a:ext cx="850741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B07B3C2-7D3A-87C2-D8A2-5A0B302CFA86}"/>
              </a:ext>
            </a:extLst>
          </p:cNvPr>
          <p:cNvSpPr/>
          <p:nvPr/>
        </p:nvSpPr>
        <p:spPr>
          <a:xfrm>
            <a:off x="349249" y="2207153"/>
            <a:ext cx="8507413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A657333-DCA6-D2E6-DF48-09D1ED050129}"/>
              </a:ext>
            </a:extLst>
          </p:cNvPr>
          <p:cNvSpPr txBox="1">
            <a:spLocks noChangeArrowheads="1"/>
          </p:cNvSpPr>
          <p:nvPr/>
        </p:nvSpPr>
        <p:spPr>
          <a:xfrm>
            <a:off x="71438" y="1415065"/>
            <a:ext cx="8785223" cy="68407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</a:rPr>
              <a:t>Calculo de Risco de um Incidente a um Ativo</a:t>
            </a:r>
          </a:p>
          <a:p>
            <a:pPr algn="ctr">
              <a:buFont typeface="Wingdings" pitchFamily="2" charset="2"/>
              <a:buNone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pt-BR" sz="2400" b="1" dirty="0"/>
              <a:t>Risco</a:t>
            </a:r>
            <a:r>
              <a:rPr lang="pt-BR" sz="2000" b="1" dirty="0"/>
              <a:t> = (</a:t>
            </a:r>
            <a:r>
              <a:rPr lang="pt-BR" sz="2000" b="1" u="sng" dirty="0"/>
              <a:t>Probabilidade + Impacto + Índice ocorrências anteriores</a:t>
            </a:r>
            <a:r>
              <a:rPr lang="pt-BR" sz="2000" b="1" dirty="0"/>
              <a:t>)</a:t>
            </a:r>
          </a:p>
          <a:p>
            <a:pPr algn="ctr">
              <a:buFont typeface="Wingdings" pitchFamily="2" charset="2"/>
              <a:buNone/>
            </a:pPr>
            <a:r>
              <a:rPr lang="pt-BR" sz="2000" b="1" dirty="0"/>
              <a:t>  3</a:t>
            </a:r>
          </a:p>
          <a:p>
            <a:pPr algn="ctr">
              <a:buFont typeface="Wingdings" pitchFamily="2" charset="2"/>
              <a:buNone/>
            </a:pPr>
            <a:endParaRPr lang="pt-BR" sz="2000" b="1" dirty="0"/>
          </a:p>
          <a:p>
            <a:pPr algn="ctr">
              <a:buFont typeface="Wingdings" pitchFamily="2" charset="2"/>
              <a:buNone/>
            </a:pPr>
            <a:r>
              <a:rPr lang="pt-BR" sz="2000" b="1" dirty="0"/>
              <a:t>Onde:</a:t>
            </a:r>
            <a:br>
              <a:rPr lang="pt-BR" sz="2000" b="1" dirty="0"/>
            </a:br>
            <a:endParaRPr lang="pt-BR" sz="2000" b="1" dirty="0"/>
          </a:p>
          <a:p>
            <a:pPr algn="ctr">
              <a:buFont typeface="Wingdings" pitchFamily="2" charset="2"/>
              <a:buNone/>
            </a:pPr>
            <a:r>
              <a:rPr lang="pt-BR" sz="2000" b="1" dirty="0"/>
              <a:t>Probabilidade = (</a:t>
            </a:r>
            <a:r>
              <a:rPr lang="pt-BR" sz="2000" b="1" u="sng" dirty="0"/>
              <a:t>Grau de Ameaça + Grau de Vulnerabilidade</a:t>
            </a:r>
            <a:r>
              <a:rPr lang="pt-BR" sz="2000" b="1" dirty="0"/>
              <a:t>)</a:t>
            </a:r>
          </a:p>
          <a:p>
            <a:pPr algn="ctr">
              <a:buFont typeface="Wingdings" pitchFamily="2" charset="2"/>
              <a:buNone/>
            </a:pPr>
            <a:r>
              <a:rPr lang="pt-BR" sz="2000" b="1" dirty="0"/>
              <a:t>                           2</a:t>
            </a:r>
          </a:p>
          <a:p>
            <a:pPr algn="ctr">
              <a:buFont typeface="Wingdings" pitchFamily="2" charset="2"/>
              <a:buNone/>
            </a:pPr>
            <a:endParaRPr lang="pt-BR" sz="1400" b="1" dirty="0"/>
          </a:p>
          <a:p>
            <a:pPr algn="ctr">
              <a:buFont typeface="Wingdings" pitchFamily="2" charset="2"/>
              <a:buNone/>
            </a:pPr>
            <a:endParaRPr lang="pt-BR" sz="2000" b="1" dirty="0"/>
          </a:p>
          <a:p>
            <a:pPr algn="ctr">
              <a:buFont typeface="Wingdings" pitchFamily="2" charset="2"/>
              <a:buNone/>
            </a:pPr>
            <a:r>
              <a:rPr lang="pt-BR" sz="2000" b="1" dirty="0"/>
              <a:t>Índice de Ocorrências = (Total de dias no ano em que houve incidentes)</a:t>
            </a:r>
          </a:p>
        </p:txBody>
      </p:sp>
    </p:spTree>
    <p:extLst>
      <p:ext uri="{BB962C8B-B14F-4D97-AF65-F5344CB8AC3E}">
        <p14:creationId xmlns:p14="http://schemas.microsoft.com/office/powerpoint/2010/main" val="2885499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5036604" y="854683"/>
            <a:ext cx="34355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Segurança da Informação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02C8323-CC0B-74C0-D982-91F32EC36ACC}"/>
              </a:ext>
            </a:extLst>
          </p:cNvPr>
          <p:cNvSpPr txBox="1">
            <a:spLocks noChangeArrowheads="1"/>
          </p:cNvSpPr>
          <p:nvPr/>
        </p:nvSpPr>
        <p:spPr>
          <a:xfrm>
            <a:off x="80566" y="1530957"/>
            <a:ext cx="8713787" cy="1008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pt-BR" sz="2000" dirty="0"/>
              <a:t>A Segurança da Informação é um processo que envolve todas as áreas de negócio de uma organização e deve ser entendida como mais uma disciplina orientada a atingir a missão estabelecida.</a:t>
            </a:r>
          </a:p>
          <a:p>
            <a:pPr algn="just">
              <a:buFont typeface="Wingdings" pitchFamily="2" charset="2"/>
              <a:buNone/>
            </a:pPr>
            <a:endParaRPr lang="pt-BR" sz="2000" dirty="0"/>
          </a:p>
          <a:p>
            <a:pPr algn="just"/>
            <a:endParaRPr lang="pt-BR" sz="2000" dirty="0"/>
          </a:p>
          <a:p>
            <a:pPr algn="just">
              <a:buFont typeface="Wingdings" pitchFamily="2" charset="2"/>
              <a:buNone/>
            </a:pPr>
            <a:endParaRPr lang="pt-BR" sz="20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916A0EA7-7B11-3C95-D681-DED915CBA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06" y="2629734"/>
            <a:ext cx="8554989" cy="395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6400597" y="820949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Análise de Risco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67D3EC-E20E-33A4-0CD4-DFEEBDC995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949"/>
            <a:ext cx="9144000" cy="59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01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5345317" y="792162"/>
            <a:ext cx="3559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Alguns Métodos de Ataque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448340-308A-CCCF-ADD1-4E23EB10A0C1}"/>
              </a:ext>
            </a:extLst>
          </p:cNvPr>
          <p:cNvSpPr txBox="1"/>
          <p:nvPr/>
        </p:nvSpPr>
        <p:spPr>
          <a:xfrm>
            <a:off x="118292" y="1411151"/>
            <a:ext cx="853791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sz="2000" dirty="0"/>
              <a:t>Adulteração de dados – significa a inserção no computador de dados falso, fabricados ou fraudulentos, ou a modificação ou apagar dados existentes.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sz="2000" dirty="0"/>
              <a:t>Vírus – o método de ataque mais conhecido, à sua capacidade de infectar outros programas de computador, fazendo com que eles próprios gerem vírus.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9B0890-1868-6288-8993-0C8D44E3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878" y="3796208"/>
            <a:ext cx="4993830" cy="28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57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5345317" y="792162"/>
            <a:ext cx="3559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Alguns Métodos de Ataque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448340-308A-CCCF-ADD1-4E23EB10A0C1}"/>
              </a:ext>
            </a:extLst>
          </p:cNvPr>
          <p:cNvSpPr txBox="1"/>
          <p:nvPr/>
        </p:nvSpPr>
        <p:spPr>
          <a:xfrm>
            <a:off x="388563" y="1844368"/>
            <a:ext cx="853791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sz="2000" dirty="0"/>
              <a:t>Como nos proteger e proteger as empresas contra ataques externos?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sz="2000" dirty="0"/>
              <a:t>Pesquisem sobre métodos que podem ser adotados 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9E320F-9629-4FB5-1936-BECE1235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17" y="4829801"/>
            <a:ext cx="29527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5724625" y="780343"/>
            <a:ext cx="3167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Medidas de Segurança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47E8F1-570A-6DFF-3387-0F7E7A207E4E}"/>
              </a:ext>
            </a:extLst>
          </p:cNvPr>
          <p:cNvSpPr txBox="1"/>
          <p:nvPr/>
        </p:nvSpPr>
        <p:spPr>
          <a:xfrm>
            <a:off x="457200" y="1384058"/>
            <a:ext cx="853791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dirty="0"/>
              <a:t>Controle de acesso – o sistema de controle de acesso autentica o número de identificação pessoal e a senha do usuário, alguns podem ainda incluir medidas biométricas.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dirty="0"/>
              <a:t>Criptografia – codifica texto digitalizado normal e o transforma em texto criptografado e ilegível ou em números, que são decodificados. 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1650" dirty="0"/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165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2" descr="Resultado de imagem para criptografia">
            <a:extLst>
              <a:ext uri="{FF2B5EF4-FFF2-40B4-BE49-F238E27FC236}">
                <a16:creationId xmlns:a16="http://schemas.microsoft.com/office/drawing/2014/main" id="{9970269B-5ED8-67C9-F2FC-5B12066D0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67" y="4018286"/>
            <a:ext cx="5603983" cy="21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6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5803976" y="767150"/>
            <a:ext cx="3167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Medidas de Segurança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EB0171-C8B0-F85D-3F71-330537269229}"/>
              </a:ext>
            </a:extLst>
          </p:cNvPr>
          <p:cNvSpPr txBox="1"/>
          <p:nvPr/>
        </p:nvSpPr>
        <p:spPr>
          <a:xfrm>
            <a:off x="334259" y="1601842"/>
            <a:ext cx="85379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criptografia consegue três objetivos:</a:t>
            </a:r>
          </a:p>
          <a:p>
            <a:endParaRPr lang="pt-B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dirty="0"/>
              <a:t>Identificação (ajuda a identificar remetente e destinatários legítimos)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dirty="0"/>
              <a:t>Controle (evita alteração de uma transação ou mensagem)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dirty="0"/>
              <a:t>Privacidade (impede bisbilhotice)</a:t>
            </a:r>
          </a:p>
          <a:p>
            <a:endParaRPr lang="pt-BR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A criptografia é bastante usada no comércio eletrônico para proteger pagamentos e também por uma questão de privacidade.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2" descr="Resultado de imagem para criptografia">
            <a:extLst>
              <a:ext uri="{FF2B5EF4-FFF2-40B4-BE49-F238E27FC236}">
                <a16:creationId xmlns:a16="http://schemas.microsoft.com/office/drawing/2014/main" id="{DE3F3E71-C7B4-BA38-AA00-353A974B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229200"/>
            <a:ext cx="2211946" cy="12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67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00B514-794D-9DA1-441B-1397FE39E82D}"/>
              </a:ext>
            </a:extLst>
          </p:cNvPr>
          <p:cNvSpPr txBox="1"/>
          <p:nvPr/>
        </p:nvSpPr>
        <p:spPr>
          <a:xfrm>
            <a:off x="6400597" y="820949"/>
            <a:ext cx="1645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Criptografia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1325F13-500E-E930-0E31-5A7A2D9EC7D4}"/>
              </a:ext>
            </a:extLst>
          </p:cNvPr>
          <p:cNvSpPr txBox="1"/>
          <p:nvPr/>
        </p:nvSpPr>
        <p:spPr>
          <a:xfrm>
            <a:off x="388563" y="1844368"/>
            <a:ext cx="85379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sz="2000" dirty="0"/>
              <a:t>Como funciona a criptografia?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pt-BR" sz="2000" dirty="0"/>
              <a:t>Quais os diferentes tipos de criptografia? 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CCC02C-035C-0C25-4B34-DC8CC5B3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006" y="5128843"/>
            <a:ext cx="3495675" cy="13049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736C981-58AB-3FF8-FCBB-99F4C9DB2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17" y="3471493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9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05D3-2093-51A8-0A7F-6EB52168BB1E}"/>
              </a:ext>
            </a:extLst>
          </p:cNvPr>
          <p:cNvSpPr txBox="1">
            <a:spLocks noChangeArrowheads="1"/>
          </p:cNvSpPr>
          <p:nvPr/>
        </p:nvSpPr>
        <p:spPr>
          <a:xfrm>
            <a:off x="3563888" y="531758"/>
            <a:ext cx="5473229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Pesquisa feita, vamos aos resumos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2A66FF-0A03-EB82-C01D-1F719DFE72C7}"/>
              </a:ext>
            </a:extLst>
          </p:cNvPr>
          <p:cNvSpPr txBox="1"/>
          <p:nvPr/>
        </p:nvSpPr>
        <p:spPr>
          <a:xfrm>
            <a:off x="449202" y="2065283"/>
            <a:ext cx="82455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/>
              <a:t>O que é segurança da informação e quais seus pilares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/>
              <a:t>O que é vulnerabilidade, ameaça e incidentes de segurança?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/>
              <a:t>O que é fraude? O que é crime digital?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/>
              <a:t>O que é criptografia, quais os tipos mais comuns e como funciona cada um destes tipos? 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A77FCD-40FB-2C7D-4282-3BDFDF18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579" y="4792717"/>
            <a:ext cx="2981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08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F087E82-BF77-CFBF-A985-300DFB884F9D}"/>
              </a:ext>
            </a:extLst>
          </p:cNvPr>
          <p:cNvSpPr txBox="1">
            <a:spLocks/>
          </p:cNvSpPr>
          <p:nvPr/>
        </p:nvSpPr>
        <p:spPr>
          <a:xfrm>
            <a:off x="6191672" y="322046"/>
            <a:ext cx="2952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Criptografia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286B08-6947-294E-6528-B95AAA78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49FCE10-DAD4-4DA3-8299-495CC233BDE6}"/>
              </a:ext>
            </a:extLst>
          </p:cNvPr>
          <p:cNvSpPr/>
          <p:nvPr/>
        </p:nvSpPr>
        <p:spPr>
          <a:xfrm>
            <a:off x="467544" y="2060848"/>
            <a:ext cx="820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0070C0"/>
                </a:solidFill>
                <a:latin typeface="Lato"/>
              </a:rPr>
              <a:t>A criptografia é um conjunto de técnicas pensadas para proteger uma informação de modo que apenas o emissor e receptor consigam compreendê-la.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Em geral são usados algoritmos para realizar o codificação e para decodificação é necessário ter acesso à chave utilizada no primeiro processo.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O princípio básico da criptografia é o seguinte: permitir que duas pessoas compartilhem secretamente mensagens entre si, sem que elas sejam acessadas por terceiros.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ctr"/>
            <a:r>
              <a:rPr lang="pt-BR" b="1" dirty="0">
                <a:solidFill>
                  <a:srgbClr val="C00000"/>
                </a:solidFill>
                <a:latin typeface="Lato"/>
              </a:rPr>
              <a:t>Isso é coisa nova e recente??? Não, já era usada na antiguidade... No antigo Egito!!!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FBA513-5509-4D97-9A84-1E7E0B0E41F5}"/>
              </a:ext>
            </a:extLst>
          </p:cNvPr>
          <p:cNvSpPr/>
          <p:nvPr/>
        </p:nvSpPr>
        <p:spPr>
          <a:xfrm>
            <a:off x="388201" y="6211669"/>
            <a:ext cx="8716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https://www.totvs.com/blog/negocios/criptografia/#:~:text=A%20criptografia%20%C3%A9%20um%20conjunto,mensagens%20ou%20em%20pagamentos%20online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4375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F087E82-BF77-CFBF-A985-300DFB884F9D}"/>
              </a:ext>
            </a:extLst>
          </p:cNvPr>
          <p:cNvSpPr txBox="1">
            <a:spLocks/>
          </p:cNvSpPr>
          <p:nvPr/>
        </p:nvSpPr>
        <p:spPr>
          <a:xfrm>
            <a:off x="5076056" y="322046"/>
            <a:ext cx="40679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Criptografia -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286B08-6947-294E-6528-B95AAA78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pic>
        <p:nvPicPr>
          <p:cNvPr id="2050" name="Picture 2" descr="https://lh4.googleusercontent.com/x5CIzXEzZOaMsotO7XBddelyQJNXs8q_ZtcNqy1iCd-L4mpkk2i1nCCpzaCygQ_wP_vu3UY_3ElNvWJHh-Iz_hrBHzwZcm1pHBfH3E3THKirKby_JKjVxHQW5gQsDIJ1OLMd8azn">
            <a:extLst>
              <a:ext uri="{FF2B5EF4-FFF2-40B4-BE49-F238E27FC236}">
                <a16:creationId xmlns:a16="http://schemas.microsoft.com/office/drawing/2014/main" id="{6F3A5492-17D5-4456-BFA9-0308AB0C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806"/>
            <a:ext cx="9129686" cy="49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0A463DA-AA2A-42FB-8209-C94EC86D6A58}"/>
              </a:ext>
            </a:extLst>
          </p:cNvPr>
          <p:cNvSpPr/>
          <p:nvPr/>
        </p:nvSpPr>
        <p:spPr>
          <a:xfrm>
            <a:off x="1320569" y="6204626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363636"/>
                </a:solidFill>
                <a:latin typeface="Lato"/>
              </a:rPr>
              <a:t>criptografia assimétrica (ou de chave única)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57748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F087E82-BF77-CFBF-A985-300DFB884F9D}"/>
              </a:ext>
            </a:extLst>
          </p:cNvPr>
          <p:cNvSpPr txBox="1">
            <a:spLocks/>
          </p:cNvSpPr>
          <p:nvPr/>
        </p:nvSpPr>
        <p:spPr>
          <a:xfrm>
            <a:off x="3203848" y="271354"/>
            <a:ext cx="58797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Tipos de Criptografia – Chave Simétrica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286B08-6947-294E-6528-B95AAA78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36B2F38-B9D5-42D4-BA80-530C076A79E6}"/>
              </a:ext>
            </a:extLst>
          </p:cNvPr>
          <p:cNvSpPr/>
          <p:nvPr/>
        </p:nvSpPr>
        <p:spPr>
          <a:xfrm>
            <a:off x="251520" y="2274838"/>
            <a:ext cx="8424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A criptografia simétrica é o tipo mais tradicional e provavelmente o sistema que as pessoas estão mais familiarizadas.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Nele, a criptografia é realizada com </a:t>
            </a:r>
            <a:r>
              <a:rPr lang="pt-BR" b="1" dirty="0">
                <a:solidFill>
                  <a:srgbClr val="0070C0"/>
                </a:solidFill>
                <a:latin typeface="Lato"/>
              </a:rPr>
              <a:t>base em uma única chave </a:t>
            </a:r>
            <a:r>
              <a:rPr lang="pt-BR" dirty="0">
                <a:solidFill>
                  <a:srgbClr val="363636"/>
                </a:solidFill>
                <a:latin typeface="Lato"/>
              </a:rPr>
              <a:t>— que é utilizada para criptografar e também </a:t>
            </a:r>
            <a:r>
              <a:rPr lang="pt-BR" dirty="0" err="1">
                <a:solidFill>
                  <a:srgbClr val="363636"/>
                </a:solidFill>
                <a:latin typeface="Lato"/>
              </a:rPr>
              <a:t>descriptografar</a:t>
            </a:r>
            <a:r>
              <a:rPr lang="pt-BR" dirty="0">
                <a:solidFill>
                  <a:srgbClr val="363636"/>
                </a:solidFill>
                <a:latin typeface="Lato"/>
              </a:rPr>
              <a:t> uma mensagem.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Entre seus principais benefícios, a criptografia se destaca por ser mais rápida e por ser ideal para proteger dados que vão ficar em único local.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1AF6C59-D51C-4426-85CC-8CA61BA0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4725144"/>
            <a:ext cx="50482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3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F087E82-BF77-CFBF-A985-300DFB884F9D}"/>
              </a:ext>
            </a:extLst>
          </p:cNvPr>
          <p:cNvSpPr txBox="1">
            <a:spLocks/>
          </p:cNvSpPr>
          <p:nvPr/>
        </p:nvSpPr>
        <p:spPr>
          <a:xfrm>
            <a:off x="3131840" y="271354"/>
            <a:ext cx="595173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Tipos de Criptografia – Chave Assimétrica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286B08-6947-294E-6528-B95AAA78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25161F2-3C19-47F3-A983-4A1CD287DB65}"/>
              </a:ext>
            </a:extLst>
          </p:cNvPr>
          <p:cNvSpPr/>
          <p:nvPr/>
        </p:nvSpPr>
        <p:spPr>
          <a:xfrm>
            <a:off x="647564" y="2060848"/>
            <a:ext cx="78488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0070C0"/>
                </a:solidFill>
                <a:latin typeface="Lato"/>
              </a:rPr>
              <a:t>A criptografia assimétrica utiliza duas chaves diferentes para criptografia e </a:t>
            </a:r>
            <a:r>
              <a:rPr lang="pt-BR" b="1" dirty="0" err="1">
                <a:solidFill>
                  <a:srgbClr val="0070C0"/>
                </a:solidFill>
                <a:latin typeface="Lato"/>
              </a:rPr>
              <a:t>descriptografia</a:t>
            </a:r>
            <a:r>
              <a:rPr lang="pt-BR" b="1" dirty="0">
                <a:solidFill>
                  <a:srgbClr val="0070C0"/>
                </a:solidFill>
                <a:latin typeface="Lato"/>
              </a:rPr>
              <a:t> de um dado.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A primeira chave é uma chave pública usada para criptografar uma mensagem e a segunda é uma chave privada utilizada para </a:t>
            </a:r>
            <a:r>
              <a:rPr lang="pt-BR" dirty="0" err="1">
                <a:solidFill>
                  <a:srgbClr val="363636"/>
                </a:solidFill>
                <a:latin typeface="Lato"/>
              </a:rPr>
              <a:t>descriptografá-la</a:t>
            </a:r>
            <a:r>
              <a:rPr lang="pt-BR" dirty="0">
                <a:solidFill>
                  <a:srgbClr val="363636"/>
                </a:solidFill>
                <a:latin typeface="Lato"/>
              </a:rPr>
              <a:t>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O principal ponto é que </a:t>
            </a:r>
            <a:r>
              <a:rPr lang="pt-BR" b="1" dirty="0">
                <a:solidFill>
                  <a:srgbClr val="0070C0"/>
                </a:solidFill>
                <a:latin typeface="Lato"/>
              </a:rPr>
              <a:t>apenas uma chave privada </a:t>
            </a:r>
            <a:r>
              <a:rPr lang="pt-BR" dirty="0">
                <a:solidFill>
                  <a:srgbClr val="363636"/>
                </a:solidFill>
                <a:latin typeface="Lato"/>
              </a:rPr>
              <a:t>pode </a:t>
            </a:r>
            <a:r>
              <a:rPr lang="pt-BR" dirty="0" err="1">
                <a:solidFill>
                  <a:srgbClr val="363636"/>
                </a:solidFill>
                <a:latin typeface="Lato"/>
              </a:rPr>
              <a:t>descriptografar</a:t>
            </a:r>
            <a:r>
              <a:rPr lang="pt-BR" dirty="0">
                <a:solidFill>
                  <a:srgbClr val="363636"/>
                </a:solidFill>
                <a:latin typeface="Lato"/>
              </a:rPr>
              <a:t> as mensagens criptografadas por uma chave pública.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A criptografia assimétrica é aplicada em várias operações do dia a dia, como </a:t>
            </a:r>
            <a:r>
              <a:rPr lang="pt-BR" dirty="0">
                <a:solidFill>
                  <a:srgbClr val="FEAC0E"/>
                </a:solidFill>
                <a:latin typeface="Lato"/>
                <a:hlinkClick r:id="rId3"/>
              </a:rPr>
              <a:t>assinatura eletrônica</a:t>
            </a:r>
            <a:r>
              <a:rPr lang="pt-BR" dirty="0">
                <a:solidFill>
                  <a:srgbClr val="363636"/>
                </a:solidFill>
                <a:latin typeface="Lato"/>
              </a:rPr>
              <a:t>, envio de e-mails ou mesmo realizar uma conexão remota a um sistema privado.</a:t>
            </a:r>
          </a:p>
        </p:txBody>
      </p:sp>
    </p:spTree>
    <p:extLst>
      <p:ext uri="{BB962C8B-B14F-4D97-AF65-F5344CB8AC3E}">
        <p14:creationId xmlns:p14="http://schemas.microsoft.com/office/powerpoint/2010/main" val="4237976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F087E82-BF77-CFBF-A985-300DFB884F9D}"/>
              </a:ext>
            </a:extLst>
          </p:cNvPr>
          <p:cNvSpPr txBox="1">
            <a:spLocks/>
          </p:cNvSpPr>
          <p:nvPr/>
        </p:nvSpPr>
        <p:spPr>
          <a:xfrm>
            <a:off x="2627784" y="271354"/>
            <a:ext cx="6455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Tipos de Criptografia – Chave Assimétrica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286B08-6947-294E-6528-B95AAA78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25161F2-3C19-47F3-A983-4A1CD287DB65}"/>
              </a:ext>
            </a:extLst>
          </p:cNvPr>
          <p:cNvSpPr/>
          <p:nvPr/>
        </p:nvSpPr>
        <p:spPr>
          <a:xfrm>
            <a:off x="647564" y="2276872"/>
            <a:ext cx="78488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O próprio protocolo de segurança do navegador (repare no  “</a:t>
            </a:r>
            <a:r>
              <a:rPr lang="pt-BR" i="1" dirty="0">
                <a:solidFill>
                  <a:srgbClr val="363636"/>
                </a:solidFill>
                <a:latin typeface="Lato"/>
              </a:rPr>
              <a:t>https://</a:t>
            </a:r>
            <a:r>
              <a:rPr lang="pt-BR" dirty="0">
                <a:solidFill>
                  <a:srgbClr val="363636"/>
                </a:solidFill>
                <a:latin typeface="Lato"/>
              </a:rPr>
              <a:t>” antes da URL) é um exemplo de criptografia assimétrica.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O principal benefício da criptografia assimétrica é que as pessoas não precisam de nenhum esquema de segurança específico para trocar mensagens com confidencialidade.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F74A3E1-A1B9-42D3-8E3E-E0477CF9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178515"/>
            <a:ext cx="4464496" cy="24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9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F087E82-BF77-CFBF-A985-300DFB884F9D}"/>
              </a:ext>
            </a:extLst>
          </p:cNvPr>
          <p:cNvSpPr txBox="1">
            <a:spLocks/>
          </p:cNvSpPr>
          <p:nvPr/>
        </p:nvSpPr>
        <p:spPr>
          <a:xfrm>
            <a:off x="2627784" y="271354"/>
            <a:ext cx="6455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Tipos de Criptografia – </a:t>
            </a:r>
            <a:r>
              <a:rPr lang="pt-BR" sz="2400" dirty="0" err="1"/>
              <a:t>Hashing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286B08-6947-294E-6528-B95AAA78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990B287-28FC-4079-9BF6-FC0999308197}"/>
              </a:ext>
            </a:extLst>
          </p:cNvPr>
          <p:cNvSpPr/>
          <p:nvPr/>
        </p:nvSpPr>
        <p:spPr>
          <a:xfrm>
            <a:off x="503548" y="1720840"/>
            <a:ext cx="81369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>
                <a:solidFill>
                  <a:srgbClr val="363636"/>
                </a:solidFill>
                <a:latin typeface="Lato"/>
              </a:rPr>
              <a:t>Hashing</a:t>
            </a:r>
            <a:r>
              <a:rPr lang="pt-BR" dirty="0">
                <a:solidFill>
                  <a:srgbClr val="363636"/>
                </a:solidFill>
                <a:latin typeface="Lato"/>
              </a:rPr>
              <a:t> é uma metodologia criptográfica que embaralha os dados de forma que sejam sequer reconhecíveis. A única diferença para o tipo simétrico e assimétrico, é que o </a:t>
            </a:r>
            <a:r>
              <a:rPr lang="pt-BR" b="1" dirty="0" err="1">
                <a:solidFill>
                  <a:srgbClr val="0070C0"/>
                </a:solidFill>
                <a:latin typeface="Lato"/>
              </a:rPr>
              <a:t>hashing</a:t>
            </a:r>
            <a:r>
              <a:rPr lang="pt-BR" b="1" dirty="0">
                <a:solidFill>
                  <a:srgbClr val="0070C0"/>
                </a:solidFill>
                <a:latin typeface="Lato"/>
              </a:rPr>
              <a:t> não foi projetado para ser reversível</a:t>
            </a:r>
            <a:r>
              <a:rPr lang="pt-BR" dirty="0">
                <a:solidFill>
                  <a:srgbClr val="363636"/>
                </a:solidFill>
                <a:latin typeface="Lato"/>
              </a:rPr>
              <a:t>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Ele fornece um resultado de tamanho fixo, conhecido como </a:t>
            </a:r>
            <a:r>
              <a:rPr lang="pt-BR" b="1" dirty="0" err="1">
                <a:solidFill>
                  <a:srgbClr val="0070C0"/>
                </a:solidFill>
                <a:latin typeface="Lato"/>
              </a:rPr>
              <a:t>hash</a:t>
            </a:r>
            <a:r>
              <a:rPr lang="pt-BR" dirty="0">
                <a:solidFill>
                  <a:srgbClr val="363636"/>
                </a:solidFill>
                <a:latin typeface="Lato"/>
              </a:rPr>
              <a:t>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b="1" dirty="0">
                <a:solidFill>
                  <a:srgbClr val="0070C0"/>
                </a:solidFill>
                <a:latin typeface="Lato"/>
              </a:rPr>
              <a:t>É uma função matemática aplicada sobre um determinado tipo de dado, que gera assim outro número único.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O </a:t>
            </a:r>
            <a:r>
              <a:rPr lang="pt-BR" dirty="0" err="1">
                <a:solidFill>
                  <a:srgbClr val="363636"/>
                </a:solidFill>
                <a:latin typeface="Lato"/>
              </a:rPr>
              <a:t>hashing</a:t>
            </a:r>
            <a:r>
              <a:rPr lang="pt-BR" dirty="0">
                <a:solidFill>
                  <a:srgbClr val="363636"/>
                </a:solidFill>
                <a:latin typeface="Lato"/>
              </a:rPr>
              <a:t> é utilizado na: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63636"/>
                </a:solidFill>
                <a:latin typeface="Lato"/>
              </a:rPr>
              <a:t>Geração de assinaturas digitais;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63636"/>
                </a:solidFill>
                <a:latin typeface="Lato"/>
              </a:rPr>
              <a:t>Análise e verificação da validade e integridade de arquivos digitais.</a:t>
            </a:r>
          </a:p>
        </p:txBody>
      </p:sp>
    </p:spTree>
    <p:extLst>
      <p:ext uri="{BB962C8B-B14F-4D97-AF65-F5344CB8AC3E}">
        <p14:creationId xmlns:p14="http://schemas.microsoft.com/office/powerpoint/2010/main" val="940945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F087E82-BF77-CFBF-A985-300DFB884F9D}"/>
              </a:ext>
            </a:extLst>
          </p:cNvPr>
          <p:cNvSpPr txBox="1">
            <a:spLocks/>
          </p:cNvSpPr>
          <p:nvPr/>
        </p:nvSpPr>
        <p:spPr>
          <a:xfrm>
            <a:off x="2627784" y="271354"/>
            <a:ext cx="6455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Tipos de Criptografia – </a:t>
            </a:r>
            <a:r>
              <a:rPr lang="pt-BR" sz="2400" dirty="0" err="1"/>
              <a:t>Hashing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286B08-6947-294E-6528-B95AAA78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990B287-28FC-4079-9BF6-FC0999308197}"/>
              </a:ext>
            </a:extLst>
          </p:cNvPr>
          <p:cNvSpPr/>
          <p:nvPr/>
        </p:nvSpPr>
        <p:spPr>
          <a:xfrm>
            <a:off x="503548" y="1556792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0070C0"/>
                </a:solidFill>
                <a:latin typeface="Lato"/>
              </a:rPr>
              <a:t>A finalidade do </a:t>
            </a:r>
            <a:r>
              <a:rPr lang="pt-BR" b="1" dirty="0" err="1">
                <a:solidFill>
                  <a:srgbClr val="0070C0"/>
                </a:solidFill>
                <a:latin typeface="Lato"/>
              </a:rPr>
              <a:t>hashing</a:t>
            </a:r>
            <a:r>
              <a:rPr lang="pt-BR" b="1" dirty="0">
                <a:solidFill>
                  <a:srgbClr val="0070C0"/>
                </a:solidFill>
                <a:latin typeface="Lato"/>
              </a:rPr>
              <a:t> não é necessariamente ocultar o conteúdo de uma mensagem, por exemplo, mas sim verificar sua integridade.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Uma das maneiras de fazer essa verificação é calculando o </a:t>
            </a:r>
            <a:r>
              <a:rPr lang="pt-BR" dirty="0" err="1">
                <a:solidFill>
                  <a:srgbClr val="363636"/>
                </a:solidFill>
                <a:latin typeface="Lato"/>
              </a:rPr>
              <a:t>hash</a:t>
            </a:r>
            <a:r>
              <a:rPr lang="pt-BR" dirty="0">
                <a:solidFill>
                  <a:srgbClr val="363636"/>
                </a:solidFill>
                <a:latin typeface="Lato"/>
              </a:rPr>
              <a:t> de um arquivo ou mensagem. Caso o resultado (o </a:t>
            </a:r>
            <a:r>
              <a:rPr lang="pt-BR" dirty="0" err="1">
                <a:solidFill>
                  <a:srgbClr val="363636"/>
                </a:solidFill>
                <a:latin typeface="Lato"/>
              </a:rPr>
              <a:t>hash</a:t>
            </a:r>
            <a:r>
              <a:rPr lang="pt-BR" dirty="0">
                <a:solidFill>
                  <a:srgbClr val="363636"/>
                </a:solidFill>
                <a:latin typeface="Lato"/>
              </a:rPr>
              <a:t>) seja o mesmo, quer dizer que o arquivo é o mesmo.</a:t>
            </a:r>
          </a:p>
          <a:p>
            <a:pPr algn="just"/>
            <a:endParaRPr lang="pt-BR" dirty="0">
              <a:solidFill>
                <a:srgbClr val="363636"/>
              </a:solidFill>
              <a:latin typeface="Lato"/>
            </a:endParaRPr>
          </a:p>
          <a:p>
            <a:pPr algn="just"/>
            <a:r>
              <a:rPr lang="pt-BR" dirty="0">
                <a:solidFill>
                  <a:srgbClr val="363636"/>
                </a:solidFill>
                <a:latin typeface="Lato"/>
              </a:rPr>
              <a:t>É desse jeito que o </a:t>
            </a:r>
            <a:r>
              <a:rPr lang="pt-BR" dirty="0" err="1">
                <a:solidFill>
                  <a:srgbClr val="363636"/>
                </a:solidFill>
                <a:latin typeface="Lato"/>
              </a:rPr>
              <a:t>hashing</a:t>
            </a:r>
            <a:r>
              <a:rPr lang="pt-BR" dirty="0">
                <a:solidFill>
                  <a:srgbClr val="363636"/>
                </a:solidFill>
                <a:latin typeface="Lato"/>
              </a:rPr>
              <a:t> é utilizado — junto de outros mecanismos de verificação — para garantir a validade jurídica de arquivos assinados digitalmente, por exemplo.</a:t>
            </a:r>
            <a:endParaRPr lang="pt-BR" b="0" i="0" dirty="0">
              <a:solidFill>
                <a:srgbClr val="363636"/>
              </a:solidFill>
              <a:effectLst/>
              <a:latin typeface="La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E25AAB-2C87-4BEF-A50C-A293FC28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4352816"/>
            <a:ext cx="5652120" cy="24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56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555917" y="537565"/>
            <a:ext cx="2302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Estudo de Caso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A80352C-F3B5-B18C-A304-3267101DC4F0}"/>
              </a:ext>
            </a:extLst>
          </p:cNvPr>
          <p:cNvSpPr txBox="1"/>
          <p:nvPr/>
        </p:nvSpPr>
        <p:spPr>
          <a:xfrm>
            <a:off x="397006" y="3861372"/>
            <a:ext cx="83682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Imagina que você trabalha na Amazon.com. Hoje de manhã, quando você chegou para trabalhar o site estava fora, seu chefe esta bravo e brigando com toda a equipe, os principais sites de notícias estavam falando sobre o problema e as ações da empresa estavam em baixa. Você é o responsável pela TI da Amazon.com. </a:t>
            </a:r>
          </a:p>
          <a:p>
            <a:pPr algn="just"/>
            <a:endParaRPr lang="pt-BR" sz="2000" dirty="0"/>
          </a:p>
          <a:p>
            <a:pPr algn="ctr"/>
            <a:r>
              <a:rPr lang="pt-BR" sz="2000" dirty="0"/>
              <a:t>Qual a sua primeira ação?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2DE256-8C8C-D381-35A1-D67AA4BC2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50047"/>
            <a:ext cx="3474735" cy="18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78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754382" y="576718"/>
            <a:ext cx="1611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Definições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A80352C-F3B5-B18C-A304-3267101DC4F0}"/>
              </a:ext>
            </a:extLst>
          </p:cNvPr>
          <p:cNvSpPr txBox="1"/>
          <p:nvPr/>
        </p:nvSpPr>
        <p:spPr>
          <a:xfrm>
            <a:off x="381956" y="2492896"/>
            <a:ext cx="85443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Incidente: é a interrupção de um serviço ou a redução na qualidade deste</a:t>
            </a:r>
          </a:p>
          <a:p>
            <a:endParaRPr lang="pt-BR" sz="2000" dirty="0"/>
          </a:p>
          <a:p>
            <a:r>
              <a:rPr lang="pt-BR" sz="2000" dirty="0"/>
              <a:t>	Falha</a:t>
            </a:r>
          </a:p>
          <a:p>
            <a:r>
              <a:rPr lang="pt-BR" sz="2000" dirty="0"/>
              <a:t>	Indisponibilidade</a:t>
            </a:r>
          </a:p>
          <a:p>
            <a:r>
              <a:rPr lang="pt-BR" sz="2000" dirty="0"/>
              <a:t>	Questionamento dos usuários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9A5422-0D4E-1426-1552-218E0417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4303313"/>
            <a:ext cx="3482398" cy="19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12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754382" y="576718"/>
            <a:ext cx="1611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Definições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A80352C-F3B5-B18C-A304-3267101DC4F0}"/>
              </a:ext>
            </a:extLst>
          </p:cNvPr>
          <p:cNvSpPr txBox="1"/>
          <p:nvPr/>
        </p:nvSpPr>
        <p:spPr>
          <a:xfrm>
            <a:off x="794849" y="2560757"/>
            <a:ext cx="55114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Problema: é a causa de um ou mais incidentes</a:t>
            </a:r>
          </a:p>
          <a:p>
            <a:endParaRPr lang="pt-BR" sz="2000" dirty="0"/>
          </a:p>
          <a:p>
            <a:r>
              <a:rPr lang="pt-BR" sz="2000" dirty="0"/>
              <a:t>	Deve ser investigado e determinado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815C24-9A2F-6122-811E-2D183774E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19" y="4662032"/>
            <a:ext cx="28289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0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2897058" y="1052736"/>
            <a:ext cx="5729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Fundamentos da Segurança da Informação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80CB16-69C6-9122-34DC-9F1E3B05DEC2}"/>
              </a:ext>
            </a:extLst>
          </p:cNvPr>
          <p:cNvSpPr txBox="1"/>
          <p:nvPr/>
        </p:nvSpPr>
        <p:spPr>
          <a:xfrm>
            <a:off x="446844" y="1874311"/>
            <a:ext cx="84026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100" b="1" dirty="0"/>
              <a:t>Segurança da Informação</a:t>
            </a:r>
          </a:p>
          <a:p>
            <a:pPr algn="just"/>
            <a:endParaRPr lang="pt-BR" sz="2100" i="1" dirty="0"/>
          </a:p>
          <a:p>
            <a:pPr algn="just"/>
            <a:r>
              <a:rPr lang="pt-BR" sz="2100" i="1" dirty="0"/>
              <a:t>“Tempo é dinheiro”</a:t>
            </a:r>
          </a:p>
          <a:p>
            <a:pPr algn="just"/>
            <a:endParaRPr lang="pt-BR" sz="2100" dirty="0"/>
          </a:p>
          <a:p>
            <a:pPr algn="just"/>
            <a:r>
              <a:rPr lang="pt-BR" dirty="0"/>
              <a:t>Esse velho ditado precisa ser atualizado para refletir com mais precisão interdependência fundamental entre TI e processos de negócios.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Para refletir a frase na atualidade deveria ser:</a:t>
            </a:r>
          </a:p>
          <a:p>
            <a:pPr algn="just"/>
            <a:endParaRPr lang="pt-BR" sz="2100" dirty="0"/>
          </a:p>
          <a:p>
            <a:pPr algn="just"/>
            <a:r>
              <a:rPr lang="pt-BR" sz="2100" i="1" dirty="0"/>
              <a:t>“Tempo de atividade conectada é dinheiro”</a:t>
            </a:r>
          </a:p>
          <a:p>
            <a:pPr algn="just"/>
            <a:endParaRPr lang="pt-BR" sz="2100" dirty="0"/>
          </a:p>
          <a:p>
            <a:pPr algn="just"/>
            <a:r>
              <a:rPr lang="pt-BR" sz="2100" dirty="0"/>
              <a:t>  </a:t>
            </a:r>
          </a:p>
        </p:txBody>
      </p:sp>
      <p:pic>
        <p:nvPicPr>
          <p:cNvPr id="3" name="Picture 2" descr="Resultado de imagem para tempo é dinheiro">
            <a:extLst>
              <a:ext uri="{FF2B5EF4-FFF2-40B4-BE49-F238E27FC236}">
                <a16:creationId xmlns:a16="http://schemas.microsoft.com/office/drawing/2014/main" id="{235B79AF-8BE9-4690-8F9C-E2AA616A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82" y="4509120"/>
            <a:ext cx="2143125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8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3824529-1EE9-E38F-ABC3-103409D7ED50}"/>
              </a:ext>
            </a:extLst>
          </p:cNvPr>
          <p:cNvSpPr txBox="1"/>
          <p:nvPr/>
        </p:nvSpPr>
        <p:spPr>
          <a:xfrm>
            <a:off x="5645599" y="751168"/>
            <a:ext cx="28841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Problema X Incidente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E8765D-BD84-498E-585F-BAB767288004}"/>
              </a:ext>
            </a:extLst>
          </p:cNvPr>
          <p:cNvSpPr/>
          <p:nvPr/>
        </p:nvSpPr>
        <p:spPr>
          <a:xfrm>
            <a:off x="2915816" y="2564904"/>
            <a:ext cx="345638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HD do Servidor Queimou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DABD1D5-0F6A-1D20-ED22-227A0DE1A707}"/>
              </a:ext>
            </a:extLst>
          </p:cNvPr>
          <p:cNvSpPr/>
          <p:nvPr/>
        </p:nvSpPr>
        <p:spPr>
          <a:xfrm>
            <a:off x="251520" y="4807514"/>
            <a:ext cx="241233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Página web off-line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0779CA1-B73A-C110-D47A-1DCC4BEBA685}"/>
              </a:ext>
            </a:extLst>
          </p:cNvPr>
          <p:cNvSpPr/>
          <p:nvPr/>
        </p:nvSpPr>
        <p:spPr>
          <a:xfrm>
            <a:off x="3372210" y="4807514"/>
            <a:ext cx="241233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Erro ao acessar o e-mail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D0A3CFF-BC46-F336-AAB5-BFC7740690D9}"/>
              </a:ext>
            </a:extLst>
          </p:cNvPr>
          <p:cNvSpPr/>
          <p:nvPr/>
        </p:nvSpPr>
        <p:spPr>
          <a:xfrm>
            <a:off x="6492900" y="4807514"/>
            <a:ext cx="241233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Falha ao acessar o home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784D856-C1D6-0419-EC43-C0C9DE643F71}"/>
              </a:ext>
            </a:extLst>
          </p:cNvPr>
          <p:cNvCxnSpPr/>
          <p:nvPr/>
        </p:nvCxnSpPr>
        <p:spPr>
          <a:xfrm>
            <a:off x="71438" y="3861048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6E6D194-BB87-FA39-BB2E-B5A82BD4C855}"/>
              </a:ext>
            </a:extLst>
          </p:cNvPr>
          <p:cNvCxnSpPr>
            <a:stCxn id="2" idx="2"/>
            <a:endCxn id="5" idx="0"/>
          </p:cNvCxnSpPr>
          <p:nvPr/>
        </p:nvCxnSpPr>
        <p:spPr>
          <a:xfrm flipH="1">
            <a:off x="1457685" y="3212976"/>
            <a:ext cx="3186323" cy="159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62839EE-C7C8-F96B-BD62-41B7EDF80476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4578375" y="3212976"/>
            <a:ext cx="65633" cy="159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19CDC701-81EF-9F06-DC0B-C891663A638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4644008" y="3212976"/>
            <a:ext cx="3055057" cy="159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C66F11-196A-B8C5-84C7-725F58991988}"/>
              </a:ext>
            </a:extLst>
          </p:cNvPr>
          <p:cNvSpPr txBox="1"/>
          <p:nvPr/>
        </p:nvSpPr>
        <p:spPr>
          <a:xfrm>
            <a:off x="7280340" y="329659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Problema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B20B3C-AE2F-A7A7-BDC0-A4E691AD821C}"/>
              </a:ext>
            </a:extLst>
          </p:cNvPr>
          <p:cNvSpPr txBox="1"/>
          <p:nvPr/>
        </p:nvSpPr>
        <p:spPr>
          <a:xfrm>
            <a:off x="7280340" y="39649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Incidentes</a:t>
            </a:r>
          </a:p>
        </p:txBody>
      </p:sp>
    </p:spTree>
    <p:extLst>
      <p:ext uri="{BB962C8B-B14F-4D97-AF65-F5344CB8AC3E}">
        <p14:creationId xmlns:p14="http://schemas.microsoft.com/office/powerpoint/2010/main" val="4154813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2648382" y="843053"/>
            <a:ext cx="5868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Gerenciamento de Incidente - Priorização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D76442C-08FD-A2E3-5E15-E7EE0F77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0" y="1504792"/>
            <a:ext cx="8781861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71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537670" y="908720"/>
            <a:ext cx="39837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Gerenciamento de Problema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57BDD80-244B-F766-1261-74064D52ADCB}"/>
              </a:ext>
            </a:extLst>
          </p:cNvPr>
          <p:cNvSpPr txBox="1"/>
          <p:nvPr/>
        </p:nvSpPr>
        <p:spPr>
          <a:xfrm>
            <a:off x="650527" y="2132439"/>
            <a:ext cx="76226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determinar a raiz do problema, é possível utilizar algumas técnicas:</a:t>
            </a:r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err="1"/>
              <a:t>Kepner</a:t>
            </a:r>
            <a:r>
              <a:rPr lang="pt-BR" dirty="0"/>
              <a:t> e </a:t>
            </a:r>
            <a:r>
              <a:rPr lang="pt-BR" dirty="0" err="1"/>
              <a:t>Trogoe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Brainstorming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Diagrama de Ishikawa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Análise de Pareto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5CEBC7A-7AB1-3B2B-8B23-D6F2B5EE20FF}"/>
              </a:ext>
            </a:extLst>
          </p:cNvPr>
          <p:cNvSpPr txBox="1"/>
          <p:nvPr/>
        </p:nvSpPr>
        <p:spPr>
          <a:xfrm>
            <a:off x="862181" y="4857710"/>
            <a:ext cx="762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0000"/>
                </a:solidFill>
              </a:rPr>
              <a:t>Vamos pesquisar? 4 grupos diferentes, cada um pesquisando uma técnica!</a:t>
            </a:r>
          </a:p>
        </p:txBody>
      </p:sp>
    </p:spTree>
    <p:extLst>
      <p:ext uri="{BB962C8B-B14F-4D97-AF65-F5344CB8AC3E}">
        <p14:creationId xmlns:p14="http://schemas.microsoft.com/office/powerpoint/2010/main" val="267616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300192" y="683698"/>
            <a:ext cx="22899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 err="1"/>
              <a:t>Kepner</a:t>
            </a:r>
            <a:r>
              <a:rPr lang="pt-BR" sz="2200" dirty="0"/>
              <a:t> e </a:t>
            </a:r>
            <a:r>
              <a:rPr lang="pt-BR" sz="2200" dirty="0" err="1"/>
              <a:t>Trogoe</a:t>
            </a:r>
            <a:endParaRPr lang="pt-BR" sz="2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1BB887-3468-BAF2-A9BD-401D2025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596" y="1867895"/>
            <a:ext cx="5901665" cy="45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3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948264" y="792162"/>
            <a:ext cx="15504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Brainstorm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23E0FA-C2D7-FF34-0BFF-2B6A6AD4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0" y="1206454"/>
            <a:ext cx="4772759" cy="25105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AF9A4A-34A9-A7FB-7BBB-3510EF649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128" y="3783133"/>
            <a:ext cx="4617963" cy="30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78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5436096" y="980728"/>
            <a:ext cx="29787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Diagrama de Ishikawa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6C50254-C4D9-9AAE-3FD5-BEAA6EB2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6" y="1988840"/>
            <a:ext cx="8872396" cy="35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14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372200" y="573283"/>
            <a:ext cx="24128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Análise de Pareto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D4E12D1-02A9-E4CE-66B3-BEC10122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32" y="1216178"/>
            <a:ext cx="5620312" cy="56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084168" y="915861"/>
            <a:ext cx="2491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Análise de Pareto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CF1D2E-E976-54B6-7DEA-05472907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0" y="1936848"/>
            <a:ext cx="9017251" cy="40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20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6084168" y="915861"/>
            <a:ext cx="1156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 err="1"/>
              <a:t>MPS.Br</a:t>
            </a:r>
            <a:endParaRPr lang="pt-BR" sz="2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D137482-3D18-4D88-B109-A794A595A0F1}"/>
              </a:ext>
            </a:extLst>
          </p:cNvPr>
          <p:cNvSpPr/>
          <p:nvPr/>
        </p:nvSpPr>
        <p:spPr>
          <a:xfrm>
            <a:off x="395759" y="1923592"/>
            <a:ext cx="83524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+mn-lt"/>
              </a:rPr>
              <a:t>O MPS BR é um programa mobilizador criado em dezembro de 2003, que contribui para melhoria de processos, desempenho dos negócios e alavancagem da inovação, tornando as empresas brasileiras mais competitivas.</a:t>
            </a:r>
          </a:p>
          <a:p>
            <a:pPr algn="just"/>
            <a:endParaRPr lang="pt-BR" dirty="0">
              <a:latin typeface="+mn-lt"/>
            </a:endParaRPr>
          </a:p>
          <a:p>
            <a:pPr algn="just"/>
            <a:r>
              <a:rPr lang="pt-BR" dirty="0">
                <a:latin typeface="+mn-lt"/>
              </a:rPr>
              <a:t>Coordenado pela Associação para Promoção da Excelência do Software Brasileiro (SOFTEX), com o apoio do Ministério da Ciência, Tecnologia e Inovações e Comunicações (MCTIC), o MPS BR tem como objetivo apoiar a inserção da cultura da qualidade principalmente nas micro, pequenas e médias empresas brasileiras.</a:t>
            </a:r>
          </a:p>
          <a:p>
            <a:pPr algn="just"/>
            <a:endParaRPr lang="pt-BR" dirty="0">
              <a:latin typeface="+mn-lt"/>
            </a:endParaRPr>
          </a:p>
          <a:p>
            <a:pPr algn="just"/>
            <a:r>
              <a:rPr lang="pt-BR" dirty="0">
                <a:latin typeface="+mn-lt"/>
              </a:rPr>
              <a:t>Porém </a:t>
            </a:r>
            <a:r>
              <a:rPr lang="pt-BR" b="1" dirty="0">
                <a:latin typeface="+mn-lt"/>
              </a:rPr>
              <a:t>o principal foco do MPS BR é melhorar a capacidade de desenvolvimento de software</a:t>
            </a:r>
            <a:r>
              <a:rPr lang="pt-BR" dirty="0">
                <a:latin typeface="+mn-lt"/>
              </a:rPr>
              <a:t>, serviços e as práticas de gestão de RH na indústria de Tecnologia da Informação e Comunicação (TIC). </a:t>
            </a:r>
            <a:endParaRPr lang="pt-BR" b="0" i="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5087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64409E-E08F-4823-92F8-EAB6A3BC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945"/>
            <a:ext cx="7482408" cy="673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7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569693" y="908720"/>
            <a:ext cx="3514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Segurança da Informação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D45BEF-CE32-C163-0F29-47D3726A4B2C}"/>
              </a:ext>
            </a:extLst>
          </p:cNvPr>
          <p:cNvSpPr txBox="1"/>
          <p:nvPr/>
        </p:nvSpPr>
        <p:spPr>
          <a:xfrm>
            <a:off x="116681" y="1777604"/>
            <a:ext cx="8537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principal causa de inatividade:</a:t>
            </a:r>
          </a:p>
          <a:p>
            <a:endParaRPr lang="pt-BR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dirty="0"/>
              <a:t>Falha de software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dirty="0"/>
              <a:t>Erro humano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BB0A54-EF05-0EE0-2F35-673C747EF47A}"/>
              </a:ext>
            </a:extLst>
          </p:cNvPr>
          <p:cNvSpPr txBox="1"/>
          <p:nvPr/>
        </p:nvSpPr>
        <p:spPr>
          <a:xfrm>
            <a:off x="230981" y="3785846"/>
            <a:ext cx="8645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O tempo de inatividade não planejado pode ocorrer em qualquer momento e por várias causas, que vão desde os furacões ou falhas de rede por falta de energia. E mais atualmente, por ataques cibernéticos, crimes virtuais e outros. </a:t>
            </a:r>
          </a:p>
          <a:p>
            <a:pPr algn="just"/>
            <a:endParaRPr lang="pt-BR" sz="1600" dirty="0"/>
          </a:p>
          <a:p>
            <a:pPr algn="just"/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945B57-377F-093E-29CC-2A67B8DD0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786339"/>
            <a:ext cx="2466975" cy="1857375"/>
          </a:xfrm>
          <a:prstGeom prst="rect">
            <a:avLst/>
          </a:prstGeom>
        </p:spPr>
      </p:pic>
      <p:sp>
        <p:nvSpPr>
          <p:cNvPr id="7" name="Seta para a Esquerda 14">
            <a:extLst>
              <a:ext uri="{FF2B5EF4-FFF2-40B4-BE49-F238E27FC236}">
                <a16:creationId xmlns:a16="http://schemas.microsoft.com/office/drawing/2014/main" id="{4F06EEA9-8B67-090E-C692-4F2E5D2C1915}"/>
              </a:ext>
            </a:extLst>
          </p:cNvPr>
          <p:cNvSpPr/>
          <p:nvPr/>
        </p:nvSpPr>
        <p:spPr>
          <a:xfrm>
            <a:off x="3131840" y="1767198"/>
            <a:ext cx="5744924" cy="19498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Se a organização para, ela perde dinheiro. Não vende, não produz!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</a:rPr>
              <a:t>A TI está em todo lugar, a organização depende dela!</a:t>
            </a:r>
          </a:p>
        </p:txBody>
      </p:sp>
    </p:spTree>
    <p:extLst>
      <p:ext uri="{BB962C8B-B14F-4D97-AF65-F5344CB8AC3E}">
        <p14:creationId xmlns:p14="http://schemas.microsoft.com/office/powerpoint/2010/main" val="3422236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139952" y="1060303"/>
            <a:ext cx="47195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 err="1"/>
              <a:t>MPS.Br</a:t>
            </a:r>
            <a:r>
              <a:rPr lang="pt-BR" sz="2200" dirty="0"/>
              <a:t> – Gerenciamento de Riscos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D137482-3D18-4D88-B109-A794A595A0F1}"/>
              </a:ext>
            </a:extLst>
          </p:cNvPr>
          <p:cNvSpPr/>
          <p:nvPr/>
        </p:nvSpPr>
        <p:spPr>
          <a:xfrm>
            <a:off x="266299" y="1736577"/>
            <a:ext cx="54723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+mn-lt"/>
              </a:rPr>
              <a:t>Trata riscos de projetos e riscos organizacionais</a:t>
            </a:r>
          </a:p>
          <a:p>
            <a:pPr algn="ctr"/>
            <a:endParaRPr lang="pt-BR" sz="2000" b="0" i="0" dirty="0">
              <a:effectLst/>
              <a:latin typeface="+mn-lt"/>
            </a:endParaRPr>
          </a:p>
          <a:p>
            <a:pPr algn="ctr"/>
            <a:endParaRPr lang="pt-BR" sz="2000" dirty="0">
              <a:latin typeface="+mn-lt"/>
            </a:endParaRPr>
          </a:p>
          <a:p>
            <a:pPr algn="ctr"/>
            <a:r>
              <a:rPr lang="pt-BR" sz="2000" b="0" i="0" dirty="0">
                <a:effectLst/>
                <a:latin typeface="+mn-lt"/>
              </a:rPr>
              <a:t>E temos também o PMBOK, com a Gestão de Riscos!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3E2B12-CD2B-4E8B-AA80-6686F521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85" y="3827818"/>
            <a:ext cx="5454197" cy="28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40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67544" y="2132856"/>
            <a:ext cx="798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117208" y="1951658"/>
            <a:ext cx="34547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Obrigada!</a:t>
            </a:r>
          </a:p>
          <a:p>
            <a:pPr algn="ctr"/>
            <a:endParaRPr lang="pt-BR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A18FBE0-3064-4F6A-A1D9-66A9330C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54AE407-2EBD-4689-B7FC-FC680F308011}"/>
              </a:ext>
            </a:extLst>
          </p:cNvPr>
          <p:cNvSpPr txBox="1"/>
          <p:nvPr/>
        </p:nvSpPr>
        <p:spPr>
          <a:xfrm>
            <a:off x="467544" y="6093400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Adriana.costa@up.edu.br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AD4F7BC-39CE-4C75-AF3E-3E395069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62137"/>
            <a:ext cx="2138889" cy="381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7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569693" y="908720"/>
            <a:ext cx="3514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Segurança da Informação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3BBEB0-CB59-4B36-9AED-1429F0174767}"/>
              </a:ext>
            </a:extLst>
          </p:cNvPr>
          <p:cNvSpPr txBox="1"/>
          <p:nvPr/>
        </p:nvSpPr>
        <p:spPr>
          <a:xfrm>
            <a:off x="585892" y="2130117"/>
            <a:ext cx="79569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Os princípios básicos da segurança da informação  </a:t>
            </a:r>
            <a:r>
              <a:rPr lang="pt-BR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são</a:t>
            </a:r>
            <a:r>
              <a:rPr lang="pt-B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pt-BR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confidencialidade, integridade e disponibilidade. </a:t>
            </a:r>
          </a:p>
          <a:p>
            <a:pPr algn="just"/>
            <a:endParaRPr lang="pt-BR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just"/>
            <a:endParaRPr lang="pt-BR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pt-B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Cada um deles denota uma postura diferente dentro da empresa, exigindo ações pontuais para que se mantenham sempre presentes.</a:t>
            </a:r>
            <a:endParaRPr lang="pt-BR" sz="20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0F4630-0F69-49B7-A2BF-C9E5E4BF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4859620"/>
            <a:ext cx="33337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9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569693" y="908720"/>
            <a:ext cx="3514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Segurança da Informação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AF01BAB-E0F2-DBF4-1D05-E9549660D547}"/>
              </a:ext>
            </a:extLst>
          </p:cNvPr>
          <p:cNvSpPr txBox="1"/>
          <p:nvPr/>
        </p:nvSpPr>
        <p:spPr>
          <a:xfrm>
            <a:off x="143504" y="1511076"/>
            <a:ext cx="853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Algumas fontes da inatividade imprevista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6B223B-C99D-06EC-344A-AAA30002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" y="2051877"/>
            <a:ext cx="5317903" cy="455163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6DDB26-5051-90CB-9E18-9BDBEA01D4BB}"/>
              </a:ext>
            </a:extLst>
          </p:cNvPr>
          <p:cNvSpPr/>
          <p:nvPr/>
        </p:nvSpPr>
        <p:spPr>
          <a:xfrm>
            <a:off x="5479066" y="2019011"/>
            <a:ext cx="34998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/>
              <a:t>Segundo o </a:t>
            </a:r>
            <a:r>
              <a:rPr lang="pt-BR" sz="1600" dirty="0" err="1"/>
              <a:t>Gartner</a:t>
            </a:r>
            <a:r>
              <a:rPr lang="pt-BR" sz="1600" dirty="0"/>
              <a:t> </a:t>
            </a:r>
            <a:r>
              <a:rPr lang="pt-BR" sz="1600" dirty="0" err="1"/>
              <a:t>Group</a:t>
            </a:r>
            <a:r>
              <a:rPr lang="pt-BR" sz="1600" dirty="0"/>
              <a:t>, em média, as empresas perdem US$ 108 mil de receita em cada hora que sua infraestrutura de TI fica fora do ar.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C20CB4-9BA7-557F-F240-9EDBBE9E57A1}"/>
              </a:ext>
            </a:extLst>
          </p:cNvPr>
          <p:cNvSpPr txBox="1"/>
          <p:nvPr/>
        </p:nvSpPr>
        <p:spPr>
          <a:xfrm>
            <a:off x="5493686" y="4377428"/>
            <a:ext cx="349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00"/>
                </a:solidFill>
              </a:rPr>
              <a:t>Vocês conseguem classificar estas fontes?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00"/>
                </a:solidFill>
              </a:rPr>
              <a:t>Como tratar motivos tão diferentes? </a:t>
            </a:r>
          </a:p>
        </p:txBody>
      </p:sp>
    </p:spTree>
    <p:extLst>
      <p:ext uri="{BB962C8B-B14F-4D97-AF65-F5344CB8AC3E}">
        <p14:creationId xmlns:p14="http://schemas.microsoft.com/office/powerpoint/2010/main" val="60588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9072563" y="0"/>
            <a:ext cx="1079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-36513" y="0"/>
            <a:ext cx="107951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53C23E-3933-476A-8A27-0F237707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354"/>
            <a:ext cx="2138099" cy="5208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E0FA20-5680-9AC7-7275-A99D8E5FAC60}"/>
              </a:ext>
            </a:extLst>
          </p:cNvPr>
          <p:cNvSpPr txBox="1"/>
          <p:nvPr/>
        </p:nvSpPr>
        <p:spPr>
          <a:xfrm>
            <a:off x="4569693" y="908720"/>
            <a:ext cx="3514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Segurança da Informação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8203B5-6C0A-9E1B-FE1A-87EA1D2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16" y="1584994"/>
            <a:ext cx="8676456" cy="488050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3B47BF9-2002-DC21-1DE0-4345F9850D9D}"/>
              </a:ext>
            </a:extLst>
          </p:cNvPr>
          <p:cNvSpPr/>
          <p:nvPr/>
        </p:nvSpPr>
        <p:spPr>
          <a:xfrm>
            <a:off x="6226332" y="1584994"/>
            <a:ext cx="2637743" cy="89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058007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12966</TotalTime>
  <Words>2343</Words>
  <Application>Microsoft Office PowerPoint</Application>
  <PresentationFormat>Apresentação na tela (4:3)</PresentationFormat>
  <Paragraphs>330</Paragraphs>
  <Slides>61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7" baseType="lpstr">
      <vt:lpstr>arial</vt:lpstr>
      <vt:lpstr>arial</vt:lpstr>
      <vt:lpstr>Lato</vt:lpstr>
      <vt:lpstr>Wingdings</vt:lpstr>
      <vt:lpstr>Wingdings 3</vt:lpstr>
      <vt:lpstr>Design padrão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Grupo Positivo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UnicenP</dc:creator>
  <cp:lastModifiedBy>Adriana Bastos da Costa</cp:lastModifiedBy>
  <cp:revision>331</cp:revision>
  <dcterms:created xsi:type="dcterms:W3CDTF">2008-02-13T15:41:34Z</dcterms:created>
  <dcterms:modified xsi:type="dcterms:W3CDTF">2022-09-23T19:01:31Z</dcterms:modified>
</cp:coreProperties>
</file>